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268" r:id="rId3"/>
    <p:sldId id="270" r:id="rId4"/>
    <p:sldId id="276" r:id="rId5"/>
    <p:sldId id="266" r:id="rId6"/>
    <p:sldId id="293" r:id="rId7"/>
    <p:sldId id="278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6" r:id="rId17"/>
    <p:sldId id="291" r:id="rId18"/>
    <p:sldId id="297" r:id="rId19"/>
    <p:sldId id="298" r:id="rId20"/>
    <p:sldId id="292" r:id="rId21"/>
    <p:sldId id="264" r:id="rId22"/>
    <p:sldId id="327" r:id="rId23"/>
    <p:sldId id="273" r:id="rId24"/>
    <p:sldId id="272" r:id="rId25"/>
    <p:sldId id="325" r:id="rId26"/>
    <p:sldId id="277" r:id="rId27"/>
    <p:sldId id="317" r:id="rId28"/>
    <p:sldId id="318" r:id="rId29"/>
    <p:sldId id="319" r:id="rId30"/>
    <p:sldId id="320" r:id="rId31"/>
    <p:sldId id="321" r:id="rId32"/>
    <p:sldId id="322" r:id="rId33"/>
    <p:sldId id="326" r:id="rId34"/>
    <p:sldId id="295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4" r:id="rId47"/>
    <p:sldId id="315" r:id="rId48"/>
    <p:sldId id="316" r:id="rId49"/>
    <p:sldId id="323" r:id="rId50"/>
    <p:sldId id="324" r:id="rId51"/>
    <p:sldId id="269" r:id="rId52"/>
    <p:sldId id="262" r:id="rId53"/>
    <p:sldId id="260" r:id="rId54"/>
    <p:sldId id="328" r:id="rId55"/>
    <p:sldId id="263" r:id="rId56"/>
    <p:sldId id="274" r:id="rId57"/>
    <p:sldId id="301" r:id="rId58"/>
    <p:sldId id="329" r:id="rId59"/>
    <p:sldId id="300" r:id="rId60"/>
    <p:sldId id="275" r:id="rId61"/>
    <p:sldId id="271" r:id="rId62"/>
    <p:sldId id="299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262"/>
    <a:srgbClr val="B9D9EB"/>
    <a:srgbClr val="4472C4"/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08"/>
    <p:restoredTop sz="82931"/>
  </p:normalViewPr>
  <p:slideViewPr>
    <p:cSldViewPr snapToGrid="0" snapToObjects="1">
      <p:cViewPr varScale="1">
        <p:scale>
          <a:sx n="113" d="100"/>
          <a:sy n="113" d="100"/>
        </p:scale>
        <p:origin x="12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959F7B-849D-2546-B380-BE043E5C7885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3AF54-8B7C-CD46-B8D8-5B5351F3F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17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3501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4381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823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2789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6679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268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6093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6306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211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22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81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actor model?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428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4810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0384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042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0648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312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3780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3870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0463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6173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75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is Reactor deterministic?</a:t>
            </a:r>
          </a:p>
          <a:p>
            <a:r>
              <a:rPr lang="en-US" dirty="0"/>
              <a:t>Explain logical time better.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2813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68629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9146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1888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7499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9871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0696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2057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4364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3253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704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9969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851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9128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2215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9501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3445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8320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9273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7277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517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151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76412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the encoding, not the tool.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1956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4391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52256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06495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9031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40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093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06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755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705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EDAE3-F964-C14A-AE01-3532C72781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A532B8-BC92-1C41-9BA5-59585D7E57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A209F-2F01-B342-BEC2-E074C2CD7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262E-5819-C843-B13B-1F2CBEFADCEE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96F48-5D66-D54D-B64C-9BAC0F823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7934F-373C-9A44-A929-FE50F89D5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7BCD-5370-6642-9916-2BBF5E5C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785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75F1F-47A2-0243-9FD8-73EAB18F3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138021-24BB-7946-B1A0-0C7D58B0EC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30420-0E90-CC4D-8D4D-B60C23CF8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262E-5819-C843-B13B-1F2CBEFADCEE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F7142-E5DD-3544-A503-01EFB51C9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BC108F-79CD-3A4B-B773-B22BC330D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7BCD-5370-6642-9916-2BBF5E5C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658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B21D65-5DA1-5240-BDEC-39259EBEAB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D5CC43-D174-2C44-9636-7710679110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0BA3B-5B1B-5945-B33E-4EA50D37A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262E-5819-C843-B13B-1F2CBEFADCEE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4D528-A283-904B-8926-08B2D0666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6E1A3-114E-6148-B8D1-CBD2EA442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7BCD-5370-6642-9916-2BBF5E5C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32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E171-ECDE-ED46-9770-F1BEEDEA5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052F3-D577-584E-9A04-64C019A78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3AB85-1A37-2343-9681-2F2285532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262E-5819-C843-B13B-1F2CBEFADCEE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353BF-B1F0-CB4E-85A3-934D5688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EB833-28BE-2C42-B574-44470DB91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7BCD-5370-6642-9916-2BBF5E5C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158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1F58-BCDD-CF4E-B597-4F572296D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9D9DAF-D35E-5B4A-8995-EBF4847B2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E1550-E482-484A-A9E0-27F219FF4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262E-5819-C843-B13B-1F2CBEFADCEE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43185-8115-7743-BE9C-55E267685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431E8-8081-8B40-9FF0-1006C907C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7BCD-5370-6642-9916-2BBF5E5C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447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F8ECE-EADA-A547-8A67-F7A4BFD89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5E4BC-B5CC-0E44-85FC-6F6DC2BF8D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3364-BEA9-694B-9EDE-E620D9BB3D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49DA06-AA02-724C-80C2-232DFEE9E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262E-5819-C843-B13B-1F2CBEFADCEE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83509-AB90-C94E-8009-5FD162BB2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CD5FAA-4A3A-1845-BCE4-54BFBB096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7BCD-5370-6642-9916-2BBF5E5C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24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1DD55-D05E-FE40-B25D-66252A070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61AE76-ACB5-2A43-81CA-317E90192E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26C334-5048-5147-8131-B755EE03BE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7144CA-B3DB-A74C-8F5E-3C32A2148C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F58B23-6B5E-7049-9BF2-66D4139F30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B23E5D-A232-7144-8216-66F0939D6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262E-5819-C843-B13B-1F2CBEFADCEE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3B669E-8D77-2943-8B86-9FC729040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019E83-A70F-5648-9FF4-D2A39C85F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7BCD-5370-6642-9916-2BBF5E5C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049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99A87-4346-DA4E-ABDB-37E7DBA11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D39B0A-B46F-5C45-A7EF-37CF3EF70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262E-5819-C843-B13B-1F2CBEFADCEE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F85D14-5384-7C40-A3F1-BF2C4723A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DFE80F-DBB1-9443-BE58-CCB28BF75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7BCD-5370-6642-9916-2BBF5E5C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77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2D2248-3827-0A4D-8C49-445EC113A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262E-5819-C843-B13B-1F2CBEFADCEE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C7CE64-7DBA-7348-9B9E-6E0F3F916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570EC-A8CD-A846-BD30-20130ABE8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7BCD-5370-6642-9916-2BBF5E5C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673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980A8-8F1D-C946-839D-1B0C5F21E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9B715-3AA6-9944-9A77-408CC3703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41D895-AFDB-F245-BA94-1F588542EC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BF9526-8903-064B-889B-DBB8A61CB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262E-5819-C843-B13B-1F2CBEFADCEE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8CDEF8-E8AF-E845-9A61-58ACE5D43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1F5A5-9487-EC4B-B3DE-50F37DD48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7BCD-5370-6642-9916-2BBF5E5C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032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98D3B-6C4D-DF43-8089-4F6B7A277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97E01A-3D28-1F4D-B941-B4565F4FFA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4CCF08-CAD1-8245-9FE4-D32FBA93AF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F048E2-4F36-644D-9079-A6C9BD6F2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262E-5819-C843-B13B-1F2CBEFADCEE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9A0489-7217-B848-9F34-27BF85D89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BD859-6B78-1248-9130-FB3C310B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7BCD-5370-6642-9916-2BBF5E5C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88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17BA3F-CDAE-6D4D-9562-3132905F9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5F21A-C5DA-3E4F-A858-FBDF5B6EC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DA7CD-9769-8B49-A7BA-5405BD9ABC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F262E-5819-C843-B13B-1F2CBEFADCEE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F34BF-E2AA-4B4F-800C-7CD3D8ADD4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12B7F-F1F8-5240-ADC1-959E82B099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A7BCD-5370-6642-9916-2BBF5E5C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215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theverge.com/2020/4/9/21197162/boeing-737-max-software-hardware-computer-fcc-crash" TargetMode="External"/><Relationship Id="rId5" Type="http://schemas.openxmlformats.org/officeDocument/2006/relationships/hyperlink" Target="https://ntrs.nasa.gov/citations/20050157919" TargetMode="Externa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emf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emf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emf"/><Relationship Id="rId4" Type="http://schemas.openxmlformats.org/officeDocument/2006/relationships/image" Target="../media/image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emf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emf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emf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icyphy/lingua-franca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lsk567/LF-UCLID-verification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2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5823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rgbClr val="B9D9EB"/>
                </a:solidFill>
              </a:rPr>
              <a:t>Verifying Lingua Franca </a:t>
            </a:r>
            <a:br>
              <a:rPr lang="en-US" dirty="0">
                <a:solidFill>
                  <a:srgbClr val="B9D9EB"/>
                </a:solidFill>
              </a:rPr>
            </a:br>
            <a:r>
              <a:rPr lang="en-US" dirty="0">
                <a:solidFill>
                  <a:srgbClr val="B9D9EB"/>
                </a:solidFill>
              </a:rPr>
              <a:t>using UCLID5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ABD157-DBA7-6844-B50F-A74B74D503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85499"/>
            <a:ext cx="9144000" cy="1223703"/>
          </a:xfrm>
        </p:spPr>
        <p:txBody>
          <a:bodyPr/>
          <a:lstStyle/>
          <a:p>
            <a:r>
              <a:rPr lang="en-US" dirty="0">
                <a:solidFill>
                  <a:srgbClr val="B9D9EB"/>
                </a:solidFill>
              </a:rPr>
              <a:t>Shaokai Lin</a:t>
            </a:r>
          </a:p>
          <a:p>
            <a:r>
              <a:rPr lang="en-US" dirty="0">
                <a:solidFill>
                  <a:srgbClr val="B9D9EB"/>
                </a:solidFill>
              </a:rPr>
              <a:t>10.23.20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49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A simple example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967F91-E844-9746-B62A-7730A406A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438" y="4399111"/>
            <a:ext cx="4612944" cy="17891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AA4D76-F12C-2146-9467-3B9995CD1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7" y="1163256"/>
            <a:ext cx="5694744" cy="56947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737F46-B93B-4B4E-937B-EDC5D478D738}"/>
              </a:ext>
            </a:extLst>
          </p:cNvPr>
          <p:cNvSpPr txBox="1"/>
          <p:nvPr/>
        </p:nvSpPr>
        <p:spPr>
          <a:xfrm>
            <a:off x="6793573" y="6188244"/>
            <a:ext cx="400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Graphical representation of the topology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01DD29-57DC-A842-AE6A-62169BC8B1B7}"/>
              </a:ext>
            </a:extLst>
          </p:cNvPr>
          <p:cNvSpPr/>
          <p:nvPr/>
        </p:nvSpPr>
        <p:spPr>
          <a:xfrm>
            <a:off x="7721959" y="1996591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43FEF9-FB53-454A-B90C-335285E7B15F}"/>
              </a:ext>
            </a:extLst>
          </p:cNvPr>
          <p:cNvSpPr/>
          <p:nvPr/>
        </p:nvSpPr>
        <p:spPr>
          <a:xfrm>
            <a:off x="8296131" y="1996591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863F15-589B-F648-8217-BE8F870A8101}"/>
              </a:ext>
            </a:extLst>
          </p:cNvPr>
          <p:cNvSpPr/>
          <p:nvPr/>
        </p:nvSpPr>
        <p:spPr>
          <a:xfrm>
            <a:off x="8870303" y="1996591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4A3FA-83DF-DC41-8508-03C5DBDC6DBD}"/>
              </a:ext>
            </a:extLst>
          </p:cNvPr>
          <p:cNvSpPr txBox="1"/>
          <p:nvPr/>
        </p:nvSpPr>
        <p:spPr>
          <a:xfrm>
            <a:off x="6490438" y="2124901"/>
            <a:ext cx="861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EventQ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ED7B31-BB2C-3C48-AFA6-3475BB6FAC24}"/>
              </a:ext>
            </a:extLst>
          </p:cNvPr>
          <p:cNvSpPr txBox="1"/>
          <p:nvPr/>
        </p:nvSpPr>
        <p:spPr>
          <a:xfrm>
            <a:off x="6490438" y="3262006"/>
            <a:ext cx="115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ReactionQ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7F9097-B4DD-6940-8493-8D30FC517C28}"/>
              </a:ext>
            </a:extLst>
          </p:cNvPr>
          <p:cNvSpPr/>
          <p:nvPr/>
        </p:nvSpPr>
        <p:spPr>
          <a:xfrm>
            <a:off x="7721959" y="3144664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B8B5AA-F74F-234E-BBC2-7FC6D7E258BD}"/>
              </a:ext>
            </a:extLst>
          </p:cNvPr>
          <p:cNvSpPr/>
          <p:nvPr/>
        </p:nvSpPr>
        <p:spPr>
          <a:xfrm>
            <a:off x="8296131" y="3144664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6FF09B-092C-7540-A77B-5216B1DEDBD8}"/>
              </a:ext>
            </a:extLst>
          </p:cNvPr>
          <p:cNvSpPr/>
          <p:nvPr/>
        </p:nvSpPr>
        <p:spPr>
          <a:xfrm>
            <a:off x="8870303" y="3144664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9451DB-ED64-C94F-981F-E8C99D9BB010}"/>
              </a:ext>
            </a:extLst>
          </p:cNvPr>
          <p:cNvSpPr txBox="1"/>
          <p:nvPr/>
        </p:nvSpPr>
        <p:spPr>
          <a:xfrm>
            <a:off x="7648897" y="2591698"/>
            <a:ext cx="286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Sorting events by timestamp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1B69CC-91A1-0B42-A002-2C012CF12CCE}"/>
              </a:ext>
            </a:extLst>
          </p:cNvPr>
          <p:cNvSpPr txBox="1"/>
          <p:nvPr/>
        </p:nvSpPr>
        <p:spPr>
          <a:xfrm>
            <a:off x="7648896" y="3738698"/>
            <a:ext cx="2682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Sorting events by topology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673406-8155-4240-8934-CD1DB52BC441}"/>
              </a:ext>
            </a:extLst>
          </p:cNvPr>
          <p:cNvSpPr/>
          <p:nvPr/>
        </p:nvSpPr>
        <p:spPr>
          <a:xfrm>
            <a:off x="6793573" y="4714944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Startup</a:t>
            </a:r>
          </a:p>
          <a:p>
            <a:pPr algn="ctr"/>
            <a:r>
              <a:rPr lang="en-US" sz="1000" dirty="0"/>
              <a:t>t = 0</a:t>
            </a:r>
          </a:p>
        </p:txBody>
      </p:sp>
    </p:spTree>
    <p:extLst>
      <p:ext uri="{BB962C8B-B14F-4D97-AF65-F5344CB8AC3E}">
        <p14:creationId xmlns:p14="http://schemas.microsoft.com/office/powerpoint/2010/main" val="1705861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A simple example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967F91-E844-9746-B62A-7730A406A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438" y="4399111"/>
            <a:ext cx="4612944" cy="17891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AA4D76-F12C-2146-9467-3B9995CD1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7" y="1163256"/>
            <a:ext cx="5694744" cy="56947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737F46-B93B-4B4E-937B-EDC5D478D738}"/>
              </a:ext>
            </a:extLst>
          </p:cNvPr>
          <p:cNvSpPr txBox="1"/>
          <p:nvPr/>
        </p:nvSpPr>
        <p:spPr>
          <a:xfrm>
            <a:off x="6793573" y="6188244"/>
            <a:ext cx="400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Graphical representation of the topology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01DD29-57DC-A842-AE6A-62169BC8B1B7}"/>
              </a:ext>
            </a:extLst>
          </p:cNvPr>
          <p:cNvSpPr/>
          <p:nvPr/>
        </p:nvSpPr>
        <p:spPr>
          <a:xfrm>
            <a:off x="7721959" y="1996591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43FEF9-FB53-454A-B90C-335285E7B15F}"/>
              </a:ext>
            </a:extLst>
          </p:cNvPr>
          <p:cNvSpPr/>
          <p:nvPr/>
        </p:nvSpPr>
        <p:spPr>
          <a:xfrm>
            <a:off x="8296131" y="1996591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863F15-589B-F648-8217-BE8F870A8101}"/>
              </a:ext>
            </a:extLst>
          </p:cNvPr>
          <p:cNvSpPr/>
          <p:nvPr/>
        </p:nvSpPr>
        <p:spPr>
          <a:xfrm>
            <a:off x="8870303" y="1996591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4A3FA-83DF-DC41-8508-03C5DBDC6DBD}"/>
              </a:ext>
            </a:extLst>
          </p:cNvPr>
          <p:cNvSpPr txBox="1"/>
          <p:nvPr/>
        </p:nvSpPr>
        <p:spPr>
          <a:xfrm>
            <a:off x="6490438" y="2124901"/>
            <a:ext cx="861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EventQ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ED7B31-BB2C-3C48-AFA6-3475BB6FAC24}"/>
              </a:ext>
            </a:extLst>
          </p:cNvPr>
          <p:cNvSpPr txBox="1"/>
          <p:nvPr/>
        </p:nvSpPr>
        <p:spPr>
          <a:xfrm>
            <a:off x="6490438" y="3262006"/>
            <a:ext cx="115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ReactionQ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7F9097-B4DD-6940-8493-8D30FC517C28}"/>
              </a:ext>
            </a:extLst>
          </p:cNvPr>
          <p:cNvSpPr/>
          <p:nvPr/>
        </p:nvSpPr>
        <p:spPr>
          <a:xfrm>
            <a:off x="7721959" y="3144664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B8B5AA-F74F-234E-BBC2-7FC6D7E258BD}"/>
              </a:ext>
            </a:extLst>
          </p:cNvPr>
          <p:cNvSpPr/>
          <p:nvPr/>
        </p:nvSpPr>
        <p:spPr>
          <a:xfrm>
            <a:off x="8296131" y="3144664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6FF09B-092C-7540-A77B-5216B1DEDBD8}"/>
              </a:ext>
            </a:extLst>
          </p:cNvPr>
          <p:cNvSpPr/>
          <p:nvPr/>
        </p:nvSpPr>
        <p:spPr>
          <a:xfrm>
            <a:off x="8870303" y="3144664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9451DB-ED64-C94F-981F-E8C99D9BB010}"/>
              </a:ext>
            </a:extLst>
          </p:cNvPr>
          <p:cNvSpPr txBox="1"/>
          <p:nvPr/>
        </p:nvSpPr>
        <p:spPr>
          <a:xfrm>
            <a:off x="7648897" y="2591698"/>
            <a:ext cx="286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Sorting events by timestamp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1B69CC-91A1-0B42-A002-2C012CF12CCE}"/>
              </a:ext>
            </a:extLst>
          </p:cNvPr>
          <p:cNvSpPr txBox="1"/>
          <p:nvPr/>
        </p:nvSpPr>
        <p:spPr>
          <a:xfrm>
            <a:off x="7648896" y="3738698"/>
            <a:ext cx="2682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Sorting events by topology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01F7D9-590B-BB46-9758-F39746CD537E}"/>
              </a:ext>
            </a:extLst>
          </p:cNvPr>
          <p:cNvSpPr txBox="1"/>
          <p:nvPr/>
        </p:nvSpPr>
        <p:spPr>
          <a:xfrm>
            <a:off x="7519893" y="5401649"/>
            <a:ext cx="77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exec…</a:t>
            </a:r>
          </a:p>
        </p:txBody>
      </p:sp>
    </p:spTree>
    <p:extLst>
      <p:ext uri="{BB962C8B-B14F-4D97-AF65-F5344CB8AC3E}">
        <p14:creationId xmlns:p14="http://schemas.microsoft.com/office/powerpoint/2010/main" val="3256700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A simple example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967F91-E844-9746-B62A-7730A406A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438" y="4399111"/>
            <a:ext cx="4612944" cy="17891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AA4D76-F12C-2146-9467-3B9995CD1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7" y="1163256"/>
            <a:ext cx="5694744" cy="56947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737F46-B93B-4B4E-937B-EDC5D478D738}"/>
              </a:ext>
            </a:extLst>
          </p:cNvPr>
          <p:cNvSpPr txBox="1"/>
          <p:nvPr/>
        </p:nvSpPr>
        <p:spPr>
          <a:xfrm>
            <a:off x="6793573" y="6188244"/>
            <a:ext cx="400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Graphical representation of the topology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01DD29-57DC-A842-AE6A-62169BC8B1B7}"/>
              </a:ext>
            </a:extLst>
          </p:cNvPr>
          <p:cNvSpPr/>
          <p:nvPr/>
        </p:nvSpPr>
        <p:spPr>
          <a:xfrm>
            <a:off x="7721959" y="1996591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43FEF9-FB53-454A-B90C-335285E7B15F}"/>
              </a:ext>
            </a:extLst>
          </p:cNvPr>
          <p:cNvSpPr/>
          <p:nvPr/>
        </p:nvSpPr>
        <p:spPr>
          <a:xfrm>
            <a:off x="8296131" y="1996591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863F15-589B-F648-8217-BE8F870A8101}"/>
              </a:ext>
            </a:extLst>
          </p:cNvPr>
          <p:cNvSpPr/>
          <p:nvPr/>
        </p:nvSpPr>
        <p:spPr>
          <a:xfrm>
            <a:off x="8870303" y="1996591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4A3FA-83DF-DC41-8508-03C5DBDC6DBD}"/>
              </a:ext>
            </a:extLst>
          </p:cNvPr>
          <p:cNvSpPr txBox="1"/>
          <p:nvPr/>
        </p:nvSpPr>
        <p:spPr>
          <a:xfrm>
            <a:off x="6490438" y="2124901"/>
            <a:ext cx="861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EventQ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ED7B31-BB2C-3C48-AFA6-3475BB6FAC24}"/>
              </a:ext>
            </a:extLst>
          </p:cNvPr>
          <p:cNvSpPr txBox="1"/>
          <p:nvPr/>
        </p:nvSpPr>
        <p:spPr>
          <a:xfrm>
            <a:off x="6490438" y="3262006"/>
            <a:ext cx="115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ReactionQ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7F9097-B4DD-6940-8493-8D30FC517C28}"/>
              </a:ext>
            </a:extLst>
          </p:cNvPr>
          <p:cNvSpPr/>
          <p:nvPr/>
        </p:nvSpPr>
        <p:spPr>
          <a:xfrm>
            <a:off x="7721959" y="3144664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B8B5AA-F74F-234E-BBC2-7FC6D7E258BD}"/>
              </a:ext>
            </a:extLst>
          </p:cNvPr>
          <p:cNvSpPr/>
          <p:nvPr/>
        </p:nvSpPr>
        <p:spPr>
          <a:xfrm>
            <a:off x="8296131" y="3144664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6FF09B-092C-7540-A77B-5216B1DEDBD8}"/>
              </a:ext>
            </a:extLst>
          </p:cNvPr>
          <p:cNvSpPr/>
          <p:nvPr/>
        </p:nvSpPr>
        <p:spPr>
          <a:xfrm>
            <a:off x="8870303" y="3144664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9451DB-ED64-C94F-981F-E8C99D9BB010}"/>
              </a:ext>
            </a:extLst>
          </p:cNvPr>
          <p:cNvSpPr txBox="1"/>
          <p:nvPr/>
        </p:nvSpPr>
        <p:spPr>
          <a:xfrm>
            <a:off x="7648897" y="2591698"/>
            <a:ext cx="286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Sorting events by timestamp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1B69CC-91A1-0B42-A002-2C012CF12CCE}"/>
              </a:ext>
            </a:extLst>
          </p:cNvPr>
          <p:cNvSpPr txBox="1"/>
          <p:nvPr/>
        </p:nvSpPr>
        <p:spPr>
          <a:xfrm>
            <a:off x="7648896" y="3738698"/>
            <a:ext cx="2682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Sorting events by topology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673406-8155-4240-8934-CD1DB52BC441}"/>
              </a:ext>
            </a:extLst>
          </p:cNvPr>
          <p:cNvSpPr/>
          <p:nvPr/>
        </p:nvSpPr>
        <p:spPr>
          <a:xfrm>
            <a:off x="8416149" y="4901753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_in</a:t>
            </a:r>
          </a:p>
          <a:p>
            <a:pPr algn="ctr"/>
            <a:r>
              <a:rPr lang="en-US" sz="1000" dirty="0"/>
              <a:t>t = 0</a:t>
            </a:r>
          </a:p>
        </p:txBody>
      </p:sp>
    </p:spTree>
    <p:extLst>
      <p:ext uri="{BB962C8B-B14F-4D97-AF65-F5344CB8AC3E}">
        <p14:creationId xmlns:p14="http://schemas.microsoft.com/office/powerpoint/2010/main" val="3777070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A simple example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967F91-E844-9746-B62A-7730A406A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438" y="4399111"/>
            <a:ext cx="4612944" cy="17891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AA4D76-F12C-2146-9467-3B9995CD1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7" y="1163256"/>
            <a:ext cx="5694744" cy="56947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737F46-B93B-4B4E-937B-EDC5D478D738}"/>
              </a:ext>
            </a:extLst>
          </p:cNvPr>
          <p:cNvSpPr txBox="1"/>
          <p:nvPr/>
        </p:nvSpPr>
        <p:spPr>
          <a:xfrm>
            <a:off x="6793573" y="6188244"/>
            <a:ext cx="400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Graphical representation of the topology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01DD29-57DC-A842-AE6A-62169BC8B1B7}"/>
              </a:ext>
            </a:extLst>
          </p:cNvPr>
          <p:cNvSpPr/>
          <p:nvPr/>
        </p:nvSpPr>
        <p:spPr>
          <a:xfrm>
            <a:off x="7721959" y="1996591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43FEF9-FB53-454A-B90C-335285E7B15F}"/>
              </a:ext>
            </a:extLst>
          </p:cNvPr>
          <p:cNvSpPr/>
          <p:nvPr/>
        </p:nvSpPr>
        <p:spPr>
          <a:xfrm>
            <a:off x="8296131" y="1996591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863F15-589B-F648-8217-BE8F870A8101}"/>
              </a:ext>
            </a:extLst>
          </p:cNvPr>
          <p:cNvSpPr/>
          <p:nvPr/>
        </p:nvSpPr>
        <p:spPr>
          <a:xfrm>
            <a:off x="8870303" y="1996591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4A3FA-83DF-DC41-8508-03C5DBDC6DBD}"/>
              </a:ext>
            </a:extLst>
          </p:cNvPr>
          <p:cNvSpPr txBox="1"/>
          <p:nvPr/>
        </p:nvSpPr>
        <p:spPr>
          <a:xfrm>
            <a:off x="6490438" y="2124901"/>
            <a:ext cx="861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EventQ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ED7B31-BB2C-3C48-AFA6-3475BB6FAC24}"/>
              </a:ext>
            </a:extLst>
          </p:cNvPr>
          <p:cNvSpPr txBox="1"/>
          <p:nvPr/>
        </p:nvSpPr>
        <p:spPr>
          <a:xfrm>
            <a:off x="6490438" y="3262006"/>
            <a:ext cx="115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ReactionQ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7F9097-B4DD-6940-8493-8D30FC517C28}"/>
              </a:ext>
            </a:extLst>
          </p:cNvPr>
          <p:cNvSpPr/>
          <p:nvPr/>
        </p:nvSpPr>
        <p:spPr>
          <a:xfrm>
            <a:off x="7721959" y="3144664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_in</a:t>
            </a:r>
          </a:p>
          <a:p>
            <a:pPr algn="ctr"/>
            <a:r>
              <a:rPr lang="en-US" sz="1000" dirty="0"/>
              <a:t>t = 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B8B5AA-F74F-234E-BBC2-7FC6D7E258BD}"/>
              </a:ext>
            </a:extLst>
          </p:cNvPr>
          <p:cNvSpPr/>
          <p:nvPr/>
        </p:nvSpPr>
        <p:spPr>
          <a:xfrm>
            <a:off x="8296131" y="3144664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6FF09B-092C-7540-A77B-5216B1DEDBD8}"/>
              </a:ext>
            </a:extLst>
          </p:cNvPr>
          <p:cNvSpPr/>
          <p:nvPr/>
        </p:nvSpPr>
        <p:spPr>
          <a:xfrm>
            <a:off x="8870303" y="3144664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9451DB-ED64-C94F-981F-E8C99D9BB010}"/>
              </a:ext>
            </a:extLst>
          </p:cNvPr>
          <p:cNvSpPr txBox="1"/>
          <p:nvPr/>
        </p:nvSpPr>
        <p:spPr>
          <a:xfrm>
            <a:off x="7648897" y="2591698"/>
            <a:ext cx="286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Sorting events by timestamp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1B69CC-91A1-0B42-A002-2C012CF12CCE}"/>
              </a:ext>
            </a:extLst>
          </p:cNvPr>
          <p:cNvSpPr txBox="1"/>
          <p:nvPr/>
        </p:nvSpPr>
        <p:spPr>
          <a:xfrm>
            <a:off x="7648896" y="3738698"/>
            <a:ext cx="2682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Sorting events by topology</a:t>
            </a:r>
          </a:p>
        </p:txBody>
      </p:sp>
    </p:spTree>
    <p:extLst>
      <p:ext uri="{BB962C8B-B14F-4D97-AF65-F5344CB8AC3E}">
        <p14:creationId xmlns:p14="http://schemas.microsoft.com/office/powerpoint/2010/main" val="679815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A simple example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967F91-E844-9746-B62A-7730A406A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438" y="4399111"/>
            <a:ext cx="4612944" cy="17891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AA4D76-F12C-2146-9467-3B9995CD1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7" y="1163256"/>
            <a:ext cx="5694744" cy="56947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737F46-B93B-4B4E-937B-EDC5D478D738}"/>
              </a:ext>
            </a:extLst>
          </p:cNvPr>
          <p:cNvSpPr txBox="1"/>
          <p:nvPr/>
        </p:nvSpPr>
        <p:spPr>
          <a:xfrm>
            <a:off x="6793573" y="6188244"/>
            <a:ext cx="400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Graphical representation of the topology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01DD29-57DC-A842-AE6A-62169BC8B1B7}"/>
              </a:ext>
            </a:extLst>
          </p:cNvPr>
          <p:cNvSpPr/>
          <p:nvPr/>
        </p:nvSpPr>
        <p:spPr>
          <a:xfrm>
            <a:off x="7721959" y="1996591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43FEF9-FB53-454A-B90C-335285E7B15F}"/>
              </a:ext>
            </a:extLst>
          </p:cNvPr>
          <p:cNvSpPr/>
          <p:nvPr/>
        </p:nvSpPr>
        <p:spPr>
          <a:xfrm>
            <a:off x="8296131" y="1996591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863F15-589B-F648-8217-BE8F870A8101}"/>
              </a:ext>
            </a:extLst>
          </p:cNvPr>
          <p:cNvSpPr/>
          <p:nvPr/>
        </p:nvSpPr>
        <p:spPr>
          <a:xfrm>
            <a:off x="8870303" y="1996591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4A3FA-83DF-DC41-8508-03C5DBDC6DBD}"/>
              </a:ext>
            </a:extLst>
          </p:cNvPr>
          <p:cNvSpPr txBox="1"/>
          <p:nvPr/>
        </p:nvSpPr>
        <p:spPr>
          <a:xfrm>
            <a:off x="6490438" y="2124901"/>
            <a:ext cx="861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EventQ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ED7B31-BB2C-3C48-AFA6-3475BB6FAC24}"/>
              </a:ext>
            </a:extLst>
          </p:cNvPr>
          <p:cNvSpPr txBox="1"/>
          <p:nvPr/>
        </p:nvSpPr>
        <p:spPr>
          <a:xfrm>
            <a:off x="6490438" y="3262006"/>
            <a:ext cx="115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ReactionQ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7F9097-B4DD-6940-8493-8D30FC517C28}"/>
              </a:ext>
            </a:extLst>
          </p:cNvPr>
          <p:cNvSpPr/>
          <p:nvPr/>
        </p:nvSpPr>
        <p:spPr>
          <a:xfrm>
            <a:off x="7721959" y="3144664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B8B5AA-F74F-234E-BBC2-7FC6D7E258BD}"/>
              </a:ext>
            </a:extLst>
          </p:cNvPr>
          <p:cNvSpPr/>
          <p:nvPr/>
        </p:nvSpPr>
        <p:spPr>
          <a:xfrm>
            <a:off x="8296131" y="3144664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6FF09B-092C-7540-A77B-5216B1DEDBD8}"/>
              </a:ext>
            </a:extLst>
          </p:cNvPr>
          <p:cNvSpPr/>
          <p:nvPr/>
        </p:nvSpPr>
        <p:spPr>
          <a:xfrm>
            <a:off x="8870303" y="3144664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9451DB-ED64-C94F-981F-E8C99D9BB010}"/>
              </a:ext>
            </a:extLst>
          </p:cNvPr>
          <p:cNvSpPr txBox="1"/>
          <p:nvPr/>
        </p:nvSpPr>
        <p:spPr>
          <a:xfrm>
            <a:off x="7648897" y="2591698"/>
            <a:ext cx="286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Sorting events by timestamp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1B69CC-91A1-0B42-A002-2C012CF12CCE}"/>
              </a:ext>
            </a:extLst>
          </p:cNvPr>
          <p:cNvSpPr txBox="1"/>
          <p:nvPr/>
        </p:nvSpPr>
        <p:spPr>
          <a:xfrm>
            <a:off x="7648896" y="3738698"/>
            <a:ext cx="2682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Sorting events by topology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2139C2-0413-2240-911A-31D190092B05}"/>
              </a:ext>
            </a:extLst>
          </p:cNvPr>
          <p:cNvSpPr/>
          <p:nvPr/>
        </p:nvSpPr>
        <p:spPr>
          <a:xfrm>
            <a:off x="9286471" y="4901753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_in</a:t>
            </a:r>
          </a:p>
          <a:p>
            <a:pPr algn="ctr"/>
            <a:r>
              <a:rPr lang="en-US" sz="1000" dirty="0"/>
              <a:t>t = 0</a:t>
            </a:r>
          </a:p>
        </p:txBody>
      </p:sp>
    </p:spTree>
    <p:extLst>
      <p:ext uri="{BB962C8B-B14F-4D97-AF65-F5344CB8AC3E}">
        <p14:creationId xmlns:p14="http://schemas.microsoft.com/office/powerpoint/2010/main" val="3009822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A simple example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967F91-E844-9746-B62A-7730A406A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438" y="4399111"/>
            <a:ext cx="4612944" cy="17891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AA4D76-F12C-2146-9467-3B9995CD1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7" y="1163256"/>
            <a:ext cx="5694744" cy="56947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737F46-B93B-4B4E-937B-EDC5D478D738}"/>
              </a:ext>
            </a:extLst>
          </p:cNvPr>
          <p:cNvSpPr txBox="1"/>
          <p:nvPr/>
        </p:nvSpPr>
        <p:spPr>
          <a:xfrm>
            <a:off x="6793573" y="6188244"/>
            <a:ext cx="400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Graphical representation of the topology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01DD29-57DC-A842-AE6A-62169BC8B1B7}"/>
              </a:ext>
            </a:extLst>
          </p:cNvPr>
          <p:cNvSpPr/>
          <p:nvPr/>
        </p:nvSpPr>
        <p:spPr>
          <a:xfrm>
            <a:off x="7721959" y="1996591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43FEF9-FB53-454A-B90C-335285E7B15F}"/>
              </a:ext>
            </a:extLst>
          </p:cNvPr>
          <p:cNvSpPr/>
          <p:nvPr/>
        </p:nvSpPr>
        <p:spPr>
          <a:xfrm>
            <a:off x="8296131" y="1996591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863F15-589B-F648-8217-BE8F870A8101}"/>
              </a:ext>
            </a:extLst>
          </p:cNvPr>
          <p:cNvSpPr/>
          <p:nvPr/>
        </p:nvSpPr>
        <p:spPr>
          <a:xfrm>
            <a:off x="8870303" y="1996591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4A3FA-83DF-DC41-8508-03C5DBDC6DBD}"/>
              </a:ext>
            </a:extLst>
          </p:cNvPr>
          <p:cNvSpPr txBox="1"/>
          <p:nvPr/>
        </p:nvSpPr>
        <p:spPr>
          <a:xfrm>
            <a:off x="6490438" y="2124901"/>
            <a:ext cx="861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EventQ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ED7B31-BB2C-3C48-AFA6-3475BB6FAC24}"/>
              </a:ext>
            </a:extLst>
          </p:cNvPr>
          <p:cNvSpPr txBox="1"/>
          <p:nvPr/>
        </p:nvSpPr>
        <p:spPr>
          <a:xfrm>
            <a:off x="6490438" y="3262006"/>
            <a:ext cx="115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ReactionQ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7F9097-B4DD-6940-8493-8D30FC517C28}"/>
              </a:ext>
            </a:extLst>
          </p:cNvPr>
          <p:cNvSpPr/>
          <p:nvPr/>
        </p:nvSpPr>
        <p:spPr>
          <a:xfrm>
            <a:off x="7721959" y="3144664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B8B5AA-F74F-234E-BBC2-7FC6D7E258BD}"/>
              </a:ext>
            </a:extLst>
          </p:cNvPr>
          <p:cNvSpPr/>
          <p:nvPr/>
        </p:nvSpPr>
        <p:spPr>
          <a:xfrm>
            <a:off x="8296131" y="3144664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6FF09B-092C-7540-A77B-5216B1DEDBD8}"/>
              </a:ext>
            </a:extLst>
          </p:cNvPr>
          <p:cNvSpPr/>
          <p:nvPr/>
        </p:nvSpPr>
        <p:spPr>
          <a:xfrm>
            <a:off x="8870303" y="3144664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9451DB-ED64-C94F-981F-E8C99D9BB010}"/>
              </a:ext>
            </a:extLst>
          </p:cNvPr>
          <p:cNvSpPr txBox="1"/>
          <p:nvPr/>
        </p:nvSpPr>
        <p:spPr>
          <a:xfrm>
            <a:off x="7648897" y="2591698"/>
            <a:ext cx="286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Sorting events by timestamp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1B69CC-91A1-0B42-A002-2C012CF12CCE}"/>
              </a:ext>
            </a:extLst>
          </p:cNvPr>
          <p:cNvSpPr txBox="1"/>
          <p:nvPr/>
        </p:nvSpPr>
        <p:spPr>
          <a:xfrm>
            <a:off x="7648896" y="3738698"/>
            <a:ext cx="2682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Sorting events by topology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01F7D9-590B-BB46-9758-F39746CD537E}"/>
              </a:ext>
            </a:extLst>
          </p:cNvPr>
          <p:cNvSpPr txBox="1"/>
          <p:nvPr/>
        </p:nvSpPr>
        <p:spPr>
          <a:xfrm>
            <a:off x="9968247" y="5393803"/>
            <a:ext cx="83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exec…</a:t>
            </a:r>
          </a:p>
        </p:txBody>
      </p:sp>
    </p:spTree>
    <p:extLst>
      <p:ext uri="{BB962C8B-B14F-4D97-AF65-F5344CB8AC3E}">
        <p14:creationId xmlns:p14="http://schemas.microsoft.com/office/powerpoint/2010/main" val="2390806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A simple example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967F91-E844-9746-B62A-7730A406A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438" y="4399111"/>
            <a:ext cx="4612944" cy="17891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AA4D76-F12C-2146-9467-3B9995CD1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7" y="1163256"/>
            <a:ext cx="5694744" cy="56947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737F46-B93B-4B4E-937B-EDC5D478D738}"/>
              </a:ext>
            </a:extLst>
          </p:cNvPr>
          <p:cNvSpPr txBox="1"/>
          <p:nvPr/>
        </p:nvSpPr>
        <p:spPr>
          <a:xfrm>
            <a:off x="6793573" y="6188244"/>
            <a:ext cx="400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Graphical representation of the topology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01DD29-57DC-A842-AE6A-62169BC8B1B7}"/>
              </a:ext>
            </a:extLst>
          </p:cNvPr>
          <p:cNvSpPr/>
          <p:nvPr/>
        </p:nvSpPr>
        <p:spPr>
          <a:xfrm>
            <a:off x="7721959" y="1996591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43FEF9-FB53-454A-B90C-335285E7B15F}"/>
              </a:ext>
            </a:extLst>
          </p:cNvPr>
          <p:cNvSpPr/>
          <p:nvPr/>
        </p:nvSpPr>
        <p:spPr>
          <a:xfrm>
            <a:off x="8296131" y="1996591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863F15-589B-F648-8217-BE8F870A8101}"/>
              </a:ext>
            </a:extLst>
          </p:cNvPr>
          <p:cNvSpPr/>
          <p:nvPr/>
        </p:nvSpPr>
        <p:spPr>
          <a:xfrm>
            <a:off x="8870303" y="1996591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4A3FA-83DF-DC41-8508-03C5DBDC6DBD}"/>
              </a:ext>
            </a:extLst>
          </p:cNvPr>
          <p:cNvSpPr txBox="1"/>
          <p:nvPr/>
        </p:nvSpPr>
        <p:spPr>
          <a:xfrm>
            <a:off x="6490438" y="2124901"/>
            <a:ext cx="861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EventQ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ED7B31-BB2C-3C48-AFA6-3475BB6FAC24}"/>
              </a:ext>
            </a:extLst>
          </p:cNvPr>
          <p:cNvSpPr txBox="1"/>
          <p:nvPr/>
        </p:nvSpPr>
        <p:spPr>
          <a:xfrm>
            <a:off x="6490438" y="3262006"/>
            <a:ext cx="115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ReactionQ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7F9097-B4DD-6940-8493-8D30FC517C28}"/>
              </a:ext>
            </a:extLst>
          </p:cNvPr>
          <p:cNvSpPr/>
          <p:nvPr/>
        </p:nvSpPr>
        <p:spPr>
          <a:xfrm>
            <a:off x="7721959" y="3144664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B8B5AA-F74F-234E-BBC2-7FC6D7E258BD}"/>
              </a:ext>
            </a:extLst>
          </p:cNvPr>
          <p:cNvSpPr/>
          <p:nvPr/>
        </p:nvSpPr>
        <p:spPr>
          <a:xfrm>
            <a:off x="8296131" y="3144664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6FF09B-092C-7540-A77B-5216B1DEDBD8}"/>
              </a:ext>
            </a:extLst>
          </p:cNvPr>
          <p:cNvSpPr/>
          <p:nvPr/>
        </p:nvSpPr>
        <p:spPr>
          <a:xfrm>
            <a:off x="8870303" y="3144664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9451DB-ED64-C94F-981F-E8C99D9BB010}"/>
              </a:ext>
            </a:extLst>
          </p:cNvPr>
          <p:cNvSpPr txBox="1"/>
          <p:nvPr/>
        </p:nvSpPr>
        <p:spPr>
          <a:xfrm>
            <a:off x="7648897" y="2591698"/>
            <a:ext cx="286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Sorting events by timestamp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1B69CC-91A1-0B42-A002-2C012CF12CCE}"/>
              </a:ext>
            </a:extLst>
          </p:cNvPr>
          <p:cNvSpPr txBox="1"/>
          <p:nvPr/>
        </p:nvSpPr>
        <p:spPr>
          <a:xfrm>
            <a:off x="7648896" y="3738698"/>
            <a:ext cx="2682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Sorting events by topology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55435F-2E5B-2A45-9EBF-AA63F79897C5}"/>
              </a:ext>
            </a:extLst>
          </p:cNvPr>
          <p:cNvSpPr txBox="1"/>
          <p:nvPr/>
        </p:nvSpPr>
        <p:spPr>
          <a:xfrm>
            <a:off x="11120285" y="541695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2669382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Another quick example…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737F46-B93B-4B4E-937B-EDC5D478D738}"/>
              </a:ext>
            </a:extLst>
          </p:cNvPr>
          <p:cNvSpPr txBox="1"/>
          <p:nvPr/>
        </p:nvSpPr>
        <p:spPr>
          <a:xfrm>
            <a:off x="6986984" y="6212335"/>
            <a:ext cx="400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Graphical representation of the topology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01DD29-57DC-A842-AE6A-62169BC8B1B7}"/>
              </a:ext>
            </a:extLst>
          </p:cNvPr>
          <p:cNvSpPr/>
          <p:nvPr/>
        </p:nvSpPr>
        <p:spPr>
          <a:xfrm>
            <a:off x="7817470" y="2026877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act</a:t>
            </a:r>
          </a:p>
          <a:p>
            <a:pPr algn="ctr"/>
            <a:r>
              <a:rPr lang="en-US" sz="1000" dirty="0"/>
              <a:t>t + 100 </a:t>
            </a:r>
            <a:r>
              <a:rPr lang="en-US" sz="1000" dirty="0" err="1"/>
              <a:t>msec</a:t>
            </a:r>
            <a:endParaRPr lang="en-US" sz="1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43FEF9-FB53-454A-B90C-335285E7B15F}"/>
              </a:ext>
            </a:extLst>
          </p:cNvPr>
          <p:cNvSpPr/>
          <p:nvPr/>
        </p:nvSpPr>
        <p:spPr>
          <a:xfrm>
            <a:off x="8391642" y="2026877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863F15-589B-F648-8217-BE8F870A8101}"/>
              </a:ext>
            </a:extLst>
          </p:cNvPr>
          <p:cNvSpPr/>
          <p:nvPr/>
        </p:nvSpPr>
        <p:spPr>
          <a:xfrm>
            <a:off x="8965814" y="2026877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4A3FA-83DF-DC41-8508-03C5DBDC6DBD}"/>
              </a:ext>
            </a:extLst>
          </p:cNvPr>
          <p:cNvSpPr txBox="1"/>
          <p:nvPr/>
        </p:nvSpPr>
        <p:spPr>
          <a:xfrm>
            <a:off x="6585949" y="2155187"/>
            <a:ext cx="861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EventQ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ED7B31-BB2C-3C48-AFA6-3475BB6FAC24}"/>
              </a:ext>
            </a:extLst>
          </p:cNvPr>
          <p:cNvSpPr txBox="1"/>
          <p:nvPr/>
        </p:nvSpPr>
        <p:spPr>
          <a:xfrm>
            <a:off x="6585949" y="3292292"/>
            <a:ext cx="115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ReactionQ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7F9097-B4DD-6940-8493-8D30FC517C28}"/>
              </a:ext>
            </a:extLst>
          </p:cNvPr>
          <p:cNvSpPr/>
          <p:nvPr/>
        </p:nvSpPr>
        <p:spPr>
          <a:xfrm>
            <a:off x="7817470" y="3174950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B8B5AA-F74F-234E-BBC2-7FC6D7E258BD}"/>
              </a:ext>
            </a:extLst>
          </p:cNvPr>
          <p:cNvSpPr/>
          <p:nvPr/>
        </p:nvSpPr>
        <p:spPr>
          <a:xfrm>
            <a:off x="8391642" y="3174950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6FF09B-092C-7540-A77B-5216B1DEDBD8}"/>
              </a:ext>
            </a:extLst>
          </p:cNvPr>
          <p:cNvSpPr/>
          <p:nvPr/>
        </p:nvSpPr>
        <p:spPr>
          <a:xfrm>
            <a:off x="8965814" y="3174950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9451DB-ED64-C94F-981F-E8C99D9BB010}"/>
              </a:ext>
            </a:extLst>
          </p:cNvPr>
          <p:cNvSpPr txBox="1"/>
          <p:nvPr/>
        </p:nvSpPr>
        <p:spPr>
          <a:xfrm>
            <a:off x="7744408" y="2621984"/>
            <a:ext cx="286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Sorting events by timestamp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1B69CC-91A1-0B42-A002-2C012CF12CCE}"/>
              </a:ext>
            </a:extLst>
          </p:cNvPr>
          <p:cNvSpPr txBox="1"/>
          <p:nvPr/>
        </p:nvSpPr>
        <p:spPr>
          <a:xfrm>
            <a:off x="7744407" y="3768984"/>
            <a:ext cx="2682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Sorting events by topology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6A04528-09A3-604E-9F60-EAD3D77C6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438" y="5100673"/>
            <a:ext cx="5157300" cy="11116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372DF9-220D-724C-92E9-AC689AD40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13" y="1792996"/>
            <a:ext cx="5644587" cy="442932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F95F595-5D18-AA46-862F-301ACC4B5BAD}"/>
              </a:ext>
            </a:extLst>
          </p:cNvPr>
          <p:cNvSpPr/>
          <p:nvPr/>
        </p:nvSpPr>
        <p:spPr>
          <a:xfrm>
            <a:off x="1176364" y="3603213"/>
            <a:ext cx="4548850" cy="300941"/>
          </a:xfrm>
          <a:prstGeom prst="rect">
            <a:avLst/>
          </a:prstGeom>
          <a:noFill/>
          <a:ln>
            <a:solidFill>
              <a:srgbClr val="B9D9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120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Another quick example…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737F46-B93B-4B4E-937B-EDC5D478D738}"/>
              </a:ext>
            </a:extLst>
          </p:cNvPr>
          <p:cNvSpPr txBox="1"/>
          <p:nvPr/>
        </p:nvSpPr>
        <p:spPr>
          <a:xfrm>
            <a:off x="6986984" y="6212335"/>
            <a:ext cx="400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Graphical representation of the topology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01DD29-57DC-A842-AE6A-62169BC8B1B7}"/>
              </a:ext>
            </a:extLst>
          </p:cNvPr>
          <p:cNvSpPr/>
          <p:nvPr/>
        </p:nvSpPr>
        <p:spPr>
          <a:xfrm>
            <a:off x="7159868" y="1274509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foo</a:t>
            </a:r>
          </a:p>
          <a:p>
            <a:pPr algn="ctr"/>
            <a:r>
              <a:rPr lang="en-US" sz="1000" dirty="0"/>
              <a:t>t + 1 </a:t>
            </a:r>
            <a:r>
              <a:rPr lang="en-US" sz="1000" dirty="0" err="1"/>
              <a:t>msec</a:t>
            </a:r>
            <a:endParaRPr lang="en-US" sz="1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43FEF9-FB53-454A-B90C-335285E7B15F}"/>
              </a:ext>
            </a:extLst>
          </p:cNvPr>
          <p:cNvSpPr/>
          <p:nvPr/>
        </p:nvSpPr>
        <p:spPr>
          <a:xfrm>
            <a:off x="8391642" y="2026877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act</a:t>
            </a:r>
          </a:p>
          <a:p>
            <a:pPr algn="ctr"/>
            <a:r>
              <a:rPr lang="en-US" sz="1000" dirty="0"/>
              <a:t>t + 100 </a:t>
            </a:r>
            <a:r>
              <a:rPr lang="en-US" sz="1000" dirty="0" err="1"/>
              <a:t>msec</a:t>
            </a:r>
            <a:endParaRPr lang="en-US" sz="1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863F15-589B-F648-8217-BE8F870A8101}"/>
              </a:ext>
            </a:extLst>
          </p:cNvPr>
          <p:cNvSpPr/>
          <p:nvPr/>
        </p:nvSpPr>
        <p:spPr>
          <a:xfrm>
            <a:off x="8965814" y="2026877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4A3FA-83DF-DC41-8508-03C5DBDC6DBD}"/>
              </a:ext>
            </a:extLst>
          </p:cNvPr>
          <p:cNvSpPr txBox="1"/>
          <p:nvPr/>
        </p:nvSpPr>
        <p:spPr>
          <a:xfrm>
            <a:off x="6585949" y="2155187"/>
            <a:ext cx="861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EventQ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ED7B31-BB2C-3C48-AFA6-3475BB6FAC24}"/>
              </a:ext>
            </a:extLst>
          </p:cNvPr>
          <p:cNvSpPr txBox="1"/>
          <p:nvPr/>
        </p:nvSpPr>
        <p:spPr>
          <a:xfrm>
            <a:off x="6585949" y="3292292"/>
            <a:ext cx="115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ReactionQ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7F9097-B4DD-6940-8493-8D30FC517C28}"/>
              </a:ext>
            </a:extLst>
          </p:cNvPr>
          <p:cNvSpPr/>
          <p:nvPr/>
        </p:nvSpPr>
        <p:spPr>
          <a:xfrm>
            <a:off x="7817470" y="3174950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B8B5AA-F74F-234E-BBC2-7FC6D7E258BD}"/>
              </a:ext>
            </a:extLst>
          </p:cNvPr>
          <p:cNvSpPr/>
          <p:nvPr/>
        </p:nvSpPr>
        <p:spPr>
          <a:xfrm>
            <a:off x="8391642" y="3174950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6FF09B-092C-7540-A77B-5216B1DEDBD8}"/>
              </a:ext>
            </a:extLst>
          </p:cNvPr>
          <p:cNvSpPr/>
          <p:nvPr/>
        </p:nvSpPr>
        <p:spPr>
          <a:xfrm>
            <a:off x="8965814" y="3174950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9451DB-ED64-C94F-981F-E8C99D9BB010}"/>
              </a:ext>
            </a:extLst>
          </p:cNvPr>
          <p:cNvSpPr txBox="1"/>
          <p:nvPr/>
        </p:nvSpPr>
        <p:spPr>
          <a:xfrm>
            <a:off x="7744408" y="2621984"/>
            <a:ext cx="286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Sorting events by timestamp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1B69CC-91A1-0B42-A002-2C012CF12CCE}"/>
              </a:ext>
            </a:extLst>
          </p:cNvPr>
          <p:cNvSpPr txBox="1"/>
          <p:nvPr/>
        </p:nvSpPr>
        <p:spPr>
          <a:xfrm>
            <a:off x="7744407" y="3768984"/>
            <a:ext cx="2682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Sorting events by topology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6A04528-09A3-604E-9F60-EAD3D77C6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438" y="5100673"/>
            <a:ext cx="5157300" cy="11116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372DF9-220D-724C-92E9-AC689AD40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13" y="1792996"/>
            <a:ext cx="5644587" cy="442932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F95F595-5D18-AA46-862F-301ACC4B5BAD}"/>
              </a:ext>
            </a:extLst>
          </p:cNvPr>
          <p:cNvSpPr/>
          <p:nvPr/>
        </p:nvSpPr>
        <p:spPr>
          <a:xfrm>
            <a:off x="1176364" y="3603213"/>
            <a:ext cx="4548850" cy="300941"/>
          </a:xfrm>
          <a:prstGeom prst="rect">
            <a:avLst/>
          </a:prstGeom>
          <a:noFill/>
          <a:ln>
            <a:solidFill>
              <a:srgbClr val="B9D9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E381D7C-B61C-ED40-B045-1FE427CC19D2}"/>
              </a:ext>
            </a:extLst>
          </p:cNvPr>
          <p:cNvSpPr/>
          <p:nvPr/>
        </p:nvSpPr>
        <p:spPr>
          <a:xfrm>
            <a:off x="7817470" y="2026877"/>
            <a:ext cx="574172" cy="57873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656FE456-FD84-404B-A234-409DB3D67430}"/>
              </a:ext>
            </a:extLst>
          </p:cNvPr>
          <p:cNvCxnSpPr>
            <a:stCxn id="3" idx="3"/>
            <a:endCxn id="20" idx="0"/>
          </p:cNvCxnSpPr>
          <p:nvPr/>
        </p:nvCxnSpPr>
        <p:spPr>
          <a:xfrm>
            <a:off x="7734040" y="1563876"/>
            <a:ext cx="370516" cy="4630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16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Another quick example…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737F46-B93B-4B4E-937B-EDC5D478D738}"/>
              </a:ext>
            </a:extLst>
          </p:cNvPr>
          <p:cNvSpPr txBox="1"/>
          <p:nvPr/>
        </p:nvSpPr>
        <p:spPr>
          <a:xfrm>
            <a:off x="6986984" y="6212335"/>
            <a:ext cx="400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Graphical representation of the topology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01DD29-57DC-A842-AE6A-62169BC8B1B7}"/>
              </a:ext>
            </a:extLst>
          </p:cNvPr>
          <p:cNvSpPr/>
          <p:nvPr/>
        </p:nvSpPr>
        <p:spPr>
          <a:xfrm>
            <a:off x="7817470" y="2026877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foo</a:t>
            </a:r>
          </a:p>
          <a:p>
            <a:pPr algn="ctr"/>
            <a:r>
              <a:rPr lang="en-US" sz="1000" dirty="0"/>
              <a:t>t + 1 </a:t>
            </a:r>
            <a:r>
              <a:rPr lang="en-US" sz="1000" dirty="0" err="1"/>
              <a:t>msec</a:t>
            </a:r>
            <a:endParaRPr lang="en-US" sz="1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43FEF9-FB53-454A-B90C-335285E7B15F}"/>
              </a:ext>
            </a:extLst>
          </p:cNvPr>
          <p:cNvSpPr/>
          <p:nvPr/>
        </p:nvSpPr>
        <p:spPr>
          <a:xfrm>
            <a:off x="8391642" y="2026877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act</a:t>
            </a:r>
          </a:p>
          <a:p>
            <a:pPr algn="ctr"/>
            <a:r>
              <a:rPr lang="en-US" sz="1000" dirty="0"/>
              <a:t>t + 100 </a:t>
            </a:r>
            <a:r>
              <a:rPr lang="en-US" sz="1000" dirty="0" err="1"/>
              <a:t>msec</a:t>
            </a:r>
            <a:endParaRPr lang="en-US" sz="1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863F15-589B-F648-8217-BE8F870A8101}"/>
              </a:ext>
            </a:extLst>
          </p:cNvPr>
          <p:cNvSpPr/>
          <p:nvPr/>
        </p:nvSpPr>
        <p:spPr>
          <a:xfrm>
            <a:off x="8965814" y="2026877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4A3FA-83DF-DC41-8508-03C5DBDC6DBD}"/>
              </a:ext>
            </a:extLst>
          </p:cNvPr>
          <p:cNvSpPr txBox="1"/>
          <p:nvPr/>
        </p:nvSpPr>
        <p:spPr>
          <a:xfrm>
            <a:off x="6585949" y="2155187"/>
            <a:ext cx="861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EventQ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ED7B31-BB2C-3C48-AFA6-3475BB6FAC24}"/>
              </a:ext>
            </a:extLst>
          </p:cNvPr>
          <p:cNvSpPr txBox="1"/>
          <p:nvPr/>
        </p:nvSpPr>
        <p:spPr>
          <a:xfrm>
            <a:off x="6585949" y="3292292"/>
            <a:ext cx="115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ReactionQ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7F9097-B4DD-6940-8493-8D30FC517C28}"/>
              </a:ext>
            </a:extLst>
          </p:cNvPr>
          <p:cNvSpPr/>
          <p:nvPr/>
        </p:nvSpPr>
        <p:spPr>
          <a:xfrm>
            <a:off x="7817470" y="3174950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B8B5AA-F74F-234E-BBC2-7FC6D7E258BD}"/>
              </a:ext>
            </a:extLst>
          </p:cNvPr>
          <p:cNvSpPr/>
          <p:nvPr/>
        </p:nvSpPr>
        <p:spPr>
          <a:xfrm>
            <a:off x="8391642" y="3174950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6FF09B-092C-7540-A77B-5216B1DEDBD8}"/>
              </a:ext>
            </a:extLst>
          </p:cNvPr>
          <p:cNvSpPr/>
          <p:nvPr/>
        </p:nvSpPr>
        <p:spPr>
          <a:xfrm>
            <a:off x="8965814" y="3174950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9451DB-ED64-C94F-981F-E8C99D9BB010}"/>
              </a:ext>
            </a:extLst>
          </p:cNvPr>
          <p:cNvSpPr txBox="1"/>
          <p:nvPr/>
        </p:nvSpPr>
        <p:spPr>
          <a:xfrm>
            <a:off x="7744408" y="2621984"/>
            <a:ext cx="286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Sorting events by timestamp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1B69CC-91A1-0B42-A002-2C012CF12CCE}"/>
              </a:ext>
            </a:extLst>
          </p:cNvPr>
          <p:cNvSpPr txBox="1"/>
          <p:nvPr/>
        </p:nvSpPr>
        <p:spPr>
          <a:xfrm>
            <a:off x="7744407" y="3768984"/>
            <a:ext cx="2682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Sorting events by topology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6A04528-09A3-604E-9F60-EAD3D77C6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438" y="5100673"/>
            <a:ext cx="5157300" cy="111166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372DF9-220D-724C-92E9-AC689AD40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13" y="1792996"/>
            <a:ext cx="5644587" cy="4429322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F95F595-5D18-AA46-862F-301ACC4B5BAD}"/>
              </a:ext>
            </a:extLst>
          </p:cNvPr>
          <p:cNvSpPr/>
          <p:nvPr/>
        </p:nvSpPr>
        <p:spPr>
          <a:xfrm>
            <a:off x="1176364" y="3603213"/>
            <a:ext cx="4548850" cy="300941"/>
          </a:xfrm>
          <a:prstGeom prst="rect">
            <a:avLst/>
          </a:prstGeom>
          <a:noFill/>
          <a:ln>
            <a:solidFill>
              <a:srgbClr val="B9D9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935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Cyber-Physical Systems (CPS)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5BF73F-0D21-E841-A521-1D7D0E51AA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223" y="2098726"/>
            <a:ext cx="5178777" cy="29154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06D8EA-8111-FF47-A7D2-10AD4A4559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718" y="2098726"/>
            <a:ext cx="4377567" cy="29154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4D96D5-3AC2-6E4D-A581-C32F69A6DBAC}"/>
              </a:ext>
            </a:extLst>
          </p:cNvPr>
          <p:cNvSpPr txBox="1"/>
          <p:nvPr/>
        </p:nvSpPr>
        <p:spPr>
          <a:xfrm>
            <a:off x="917223" y="5618963"/>
            <a:ext cx="11073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dirty="0"/>
              <a:t>NASA report: </a:t>
            </a:r>
            <a:r>
              <a:rPr lang="en-US" dirty="0">
                <a:hlinkClick r:id="rId5"/>
              </a:rPr>
              <a:t>https://ntrs.nasa.gov/citations/20050157919</a:t>
            </a:r>
            <a:r>
              <a:rPr lang="en-US" dirty="0"/>
              <a:t> 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Verge: </a:t>
            </a:r>
            <a:r>
              <a:rPr lang="en-US" dirty="0">
                <a:hlinkClick r:id="rId6"/>
              </a:rPr>
              <a:t>https://www.theverge.com/2020/4/9/21197162/boeing-737-max-software-hardware-computer-fcc-crash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0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System can be complex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85BA7C-9897-6845-B567-60B8529B0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08" y="2550195"/>
            <a:ext cx="11296891" cy="268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06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UCLID5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790979-498A-5A43-BE1D-251BE27402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08" y="1841416"/>
            <a:ext cx="8355129" cy="4309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2649EC-8247-1141-9824-09128B931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6863" y="2557798"/>
            <a:ext cx="2876309" cy="287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657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Verification Problem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CC78D5-ACB5-9F47-895E-399C9CE4B93F}"/>
              </a:ext>
            </a:extLst>
          </p:cNvPr>
          <p:cNvSpPr txBox="1"/>
          <p:nvPr/>
        </p:nvSpPr>
        <p:spPr>
          <a:xfrm>
            <a:off x="1179173" y="3379807"/>
            <a:ext cx="9833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Can we use model checking to find </a:t>
            </a:r>
            <a:r>
              <a:rPr lang="en-US" sz="2400" b="1" u="sng" dirty="0"/>
              <a:t>unsafe states</a:t>
            </a:r>
            <a:r>
              <a:rPr lang="en-US" sz="2400" dirty="0"/>
              <a:t> in a Lingua Franca program?</a:t>
            </a:r>
          </a:p>
        </p:txBody>
      </p:sp>
    </p:spTree>
    <p:extLst>
      <p:ext uri="{BB962C8B-B14F-4D97-AF65-F5344CB8AC3E}">
        <p14:creationId xmlns:p14="http://schemas.microsoft.com/office/powerpoint/2010/main" val="24329907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D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44795" y="1355053"/>
            <a:ext cx="8122690" cy="968649"/>
          </a:xfrm>
        </p:spPr>
        <p:txBody>
          <a:bodyPr/>
          <a:lstStyle/>
          <a:p>
            <a:r>
              <a:rPr lang="en-US" dirty="0">
                <a:solidFill>
                  <a:srgbClr val="003262"/>
                </a:solidFill>
              </a:rPr>
              <a:t>Translating LF to UCLID5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00326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326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436423-F169-3D41-8B2B-B3F3DF69B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7394" y="2523076"/>
            <a:ext cx="2876309" cy="28763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1DEA56-3A0B-524B-93F7-D9C8B3D97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440" y="2323702"/>
            <a:ext cx="3086867" cy="3075683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6D7EFF13-3795-5B42-ABA0-AFFE67AE9628}"/>
              </a:ext>
            </a:extLst>
          </p:cNvPr>
          <p:cNvSpPr/>
          <p:nvPr/>
        </p:nvSpPr>
        <p:spPr>
          <a:xfrm>
            <a:off x="5425073" y="3538753"/>
            <a:ext cx="1273215" cy="844952"/>
          </a:xfrm>
          <a:prstGeom prst="rightArrow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665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Translation approach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CBE0BD7-E969-BA4F-BF94-6B1EDE6B7A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9097065"/>
              </p:ext>
            </p:extLst>
          </p:nvPr>
        </p:nvGraphicFramePr>
        <p:xfrm>
          <a:off x="1928792" y="1493949"/>
          <a:ext cx="8334416" cy="493091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167208">
                  <a:extLst>
                    <a:ext uri="{9D8B030D-6E8A-4147-A177-3AD203B41FA5}">
                      <a16:colId xmlns:a16="http://schemas.microsoft.com/office/drawing/2014/main" val="2888277886"/>
                    </a:ext>
                  </a:extLst>
                </a:gridCol>
                <a:gridCol w="4167208">
                  <a:extLst>
                    <a:ext uri="{9D8B030D-6E8A-4147-A177-3AD203B41FA5}">
                      <a16:colId xmlns:a16="http://schemas.microsoft.com/office/drawing/2014/main" val="4165895829"/>
                    </a:ext>
                  </a:extLst>
                </a:gridCol>
              </a:tblGrid>
              <a:tr h="4482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Lingua Franca Construct/Features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UCLID5 Construct/Features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774390"/>
                  </a:ext>
                </a:extLst>
              </a:tr>
              <a:tr h="4482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reactor modules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708402"/>
                  </a:ext>
                </a:extLst>
              </a:tr>
              <a:tr h="4482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procedures in reactor modules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780424"/>
                  </a:ext>
                </a:extLst>
              </a:tr>
              <a:tr h="4482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trigger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event_t</a:t>
                      </a:r>
                      <a:r>
                        <a:rPr lang="en-US" dirty="0"/>
                        <a:t> in Common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1055812"/>
                  </a:ext>
                </a:extLst>
              </a:tr>
              <a:tr h="4482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state/action/input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state variables in reactor modules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9932452"/>
                  </a:ext>
                </a:extLst>
              </a:tr>
              <a:tr h="4482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output buffer logic in reactor modules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940655"/>
                  </a:ext>
                </a:extLst>
              </a:tr>
              <a:tr h="4482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timing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clock in Scheduler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6916457"/>
                  </a:ext>
                </a:extLst>
              </a:tr>
              <a:tr h="4482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scheduling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PQueue</a:t>
                      </a:r>
                      <a:r>
                        <a:rPr lang="en-US" dirty="0"/>
                        <a:t> and Scheduler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6459969"/>
                  </a:ext>
                </a:extLst>
              </a:tr>
              <a:tr h="4482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main module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933660"/>
                  </a:ext>
                </a:extLst>
              </a:tr>
              <a:tr h="4482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Instantiation (new)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module instantiations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6729471"/>
                  </a:ext>
                </a:extLst>
              </a:tr>
              <a:tr h="44826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connection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derived from dependency graph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372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1012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Mapping LF into UCLID5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8E13AA-79E7-B048-9534-68F0A6029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039" y="1631021"/>
            <a:ext cx="8593921" cy="47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652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4C0705A-9F6D-0949-9DA0-5DCD062B7A32}"/>
              </a:ext>
            </a:extLst>
          </p:cNvPr>
          <p:cNvGrpSpPr/>
          <p:nvPr/>
        </p:nvGrpSpPr>
        <p:grpSpPr>
          <a:xfrm>
            <a:off x="8097278" y="1259435"/>
            <a:ext cx="3741940" cy="5234145"/>
            <a:chOff x="8097277" y="1406325"/>
            <a:chExt cx="3741940" cy="52341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331E07F-A38C-C143-AFE7-5628BC478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7277" y="5189157"/>
              <a:ext cx="3741939" cy="145131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0293BDB-3CDE-AF45-A20D-5E37C89E9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7278" y="1406325"/>
              <a:ext cx="3741939" cy="3741939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Common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F624DE-E6B2-2C4B-8AF5-DB27F66454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851" y="1259435"/>
            <a:ext cx="77597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46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28E4DE6-C59F-294C-BBDF-1EBF0EDC2953}"/>
              </a:ext>
            </a:extLst>
          </p:cNvPr>
          <p:cNvGrpSpPr/>
          <p:nvPr/>
        </p:nvGrpSpPr>
        <p:grpSpPr>
          <a:xfrm>
            <a:off x="8097278" y="1259435"/>
            <a:ext cx="3741940" cy="5234145"/>
            <a:chOff x="8097277" y="1406325"/>
            <a:chExt cx="3741940" cy="523414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8D84B9-056B-344E-B2FD-5BFA5D92B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7277" y="5189157"/>
              <a:ext cx="3741939" cy="145131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C00141F-DB0B-FE44-9525-FF7FA06E0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7278" y="1406325"/>
              <a:ext cx="3741939" cy="3741939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Reactor 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5A3A3F3-0766-4B44-88F7-B32892443C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20" y="1259435"/>
            <a:ext cx="5748262" cy="548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827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28E4DE6-C59F-294C-BBDF-1EBF0EDC2953}"/>
              </a:ext>
            </a:extLst>
          </p:cNvPr>
          <p:cNvGrpSpPr/>
          <p:nvPr/>
        </p:nvGrpSpPr>
        <p:grpSpPr>
          <a:xfrm>
            <a:off x="8097278" y="1259435"/>
            <a:ext cx="3741940" cy="5234145"/>
            <a:chOff x="8097277" y="1406325"/>
            <a:chExt cx="3741940" cy="523414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8D84B9-056B-344E-B2FD-5BFA5D92B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7277" y="5189157"/>
              <a:ext cx="3741939" cy="145131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C00141F-DB0B-FE44-9525-FF7FA06E0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7278" y="1406325"/>
              <a:ext cx="3741939" cy="3741939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Reactor 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6B86DD-F3F0-3646-A2B0-05B6563FD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45" y="1259435"/>
            <a:ext cx="4314361" cy="550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495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28E4DE6-C59F-294C-BBDF-1EBF0EDC2953}"/>
              </a:ext>
            </a:extLst>
          </p:cNvPr>
          <p:cNvGrpSpPr/>
          <p:nvPr/>
        </p:nvGrpSpPr>
        <p:grpSpPr>
          <a:xfrm>
            <a:off x="8097278" y="1259435"/>
            <a:ext cx="3741940" cy="5234145"/>
            <a:chOff x="8097277" y="1406325"/>
            <a:chExt cx="3741940" cy="523414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8D84B9-056B-344E-B2FD-5BFA5D92B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7277" y="5189157"/>
              <a:ext cx="3741939" cy="145131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C00141F-DB0B-FE44-9525-FF7FA06E0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7278" y="1406325"/>
              <a:ext cx="3741939" cy="3741939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Reactor 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A592AA-E9BD-6F4F-9B8C-283DD13DF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164" y="1259435"/>
            <a:ext cx="68834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239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Actor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DD69A2-8F13-FD4D-82E9-F561B7535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251" y="1258313"/>
            <a:ext cx="5286395" cy="54659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E28C49-EFCD-0B4F-9A20-3496F26EC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353" y="4664204"/>
            <a:ext cx="4059234" cy="186619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C2D382-DF0B-CB4D-B0B7-E096BEA874E4}"/>
              </a:ext>
            </a:extLst>
          </p:cNvPr>
          <p:cNvSpPr/>
          <p:nvPr/>
        </p:nvSpPr>
        <p:spPr>
          <a:xfrm>
            <a:off x="10042052" y="6488668"/>
            <a:ext cx="2149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[Lee &amp; </a:t>
            </a:r>
            <a:r>
              <a:rPr lang="en-US" dirty="0" err="1"/>
              <a:t>Seshia</a:t>
            </a:r>
            <a:r>
              <a:rPr lang="en-US" dirty="0"/>
              <a:t>., 2017]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F3C6E3-A5C6-924A-A2AC-765C8D2047F7}"/>
              </a:ext>
            </a:extLst>
          </p:cNvPr>
          <p:cNvSpPr txBox="1"/>
          <p:nvPr/>
        </p:nvSpPr>
        <p:spPr>
          <a:xfrm>
            <a:off x="1091163" y="1728187"/>
            <a:ext cx="41203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mathematical model for describing concurrent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Bundles of data and message handlers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“Actor” is the universal primitive. It can send messages, react to incoming messages, and create more actors.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Actors can be composed under a topology and form a larger system.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722AB8-2D20-D741-9E0F-E513396E0DD7}"/>
              </a:ext>
            </a:extLst>
          </p:cNvPr>
          <p:cNvSpPr txBox="1"/>
          <p:nvPr/>
        </p:nvSpPr>
        <p:spPr>
          <a:xfrm>
            <a:off x="2592729" y="6327093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S(x) = y</a:t>
            </a:r>
          </a:p>
        </p:txBody>
      </p:sp>
    </p:spTree>
    <p:extLst>
      <p:ext uri="{BB962C8B-B14F-4D97-AF65-F5344CB8AC3E}">
        <p14:creationId xmlns:p14="http://schemas.microsoft.com/office/powerpoint/2010/main" val="25674192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28E4DE6-C59F-294C-BBDF-1EBF0EDC2953}"/>
              </a:ext>
            </a:extLst>
          </p:cNvPr>
          <p:cNvGrpSpPr/>
          <p:nvPr/>
        </p:nvGrpSpPr>
        <p:grpSpPr>
          <a:xfrm>
            <a:off x="8097278" y="1259435"/>
            <a:ext cx="3741940" cy="5234145"/>
            <a:chOff x="8097277" y="1406325"/>
            <a:chExt cx="3741940" cy="523414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8D84B9-056B-344E-B2FD-5BFA5D92B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7277" y="5189157"/>
              <a:ext cx="3741939" cy="145131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C00141F-DB0B-FE44-9525-FF7FA06E0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7278" y="1406325"/>
              <a:ext cx="3741939" cy="3741939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Reactor 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A6AD07-42A2-D842-9C09-5954284BE4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60" y="1259435"/>
            <a:ext cx="6824401" cy="416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8012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28E4DE6-C59F-294C-BBDF-1EBF0EDC2953}"/>
              </a:ext>
            </a:extLst>
          </p:cNvPr>
          <p:cNvGrpSpPr/>
          <p:nvPr/>
        </p:nvGrpSpPr>
        <p:grpSpPr>
          <a:xfrm>
            <a:off x="8097278" y="1259435"/>
            <a:ext cx="3741940" cy="5234145"/>
            <a:chOff x="8097277" y="1406325"/>
            <a:chExt cx="3741940" cy="523414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8D84B9-056B-344E-B2FD-5BFA5D92B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7277" y="5189157"/>
              <a:ext cx="3741939" cy="145131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C00141F-DB0B-FE44-9525-FF7FA06E0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7278" y="1406325"/>
              <a:ext cx="3741939" cy="3741939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Reactor 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BED2EE-6FA4-3F47-900D-C999C7FE84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856" y="1259435"/>
            <a:ext cx="5285521" cy="550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342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128E4DE6-C59F-294C-BBDF-1EBF0EDC2953}"/>
              </a:ext>
            </a:extLst>
          </p:cNvPr>
          <p:cNvGrpSpPr/>
          <p:nvPr/>
        </p:nvGrpSpPr>
        <p:grpSpPr>
          <a:xfrm>
            <a:off x="8097278" y="1259435"/>
            <a:ext cx="3741940" cy="5234145"/>
            <a:chOff x="8097277" y="1406325"/>
            <a:chExt cx="3741940" cy="523414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C8D84B9-056B-344E-B2FD-5BFA5D92B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7277" y="5189157"/>
              <a:ext cx="3741939" cy="145131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C00141F-DB0B-FE44-9525-FF7FA06E0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7278" y="1406325"/>
              <a:ext cx="3741939" cy="3741939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Reactor 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66306D-E1A3-B546-89A8-CE4D1234EB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51" y="1208841"/>
            <a:ext cx="6281828" cy="4635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6828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Mapping LF into UCLID5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8E13AA-79E7-B048-9534-68F0A6029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039" y="1631021"/>
            <a:ext cx="8593921" cy="47492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01A21B0-F555-DF44-9BA8-A8F96BDCB4E3}"/>
              </a:ext>
            </a:extLst>
          </p:cNvPr>
          <p:cNvSpPr/>
          <p:nvPr/>
        </p:nvSpPr>
        <p:spPr>
          <a:xfrm>
            <a:off x="4328932" y="2025570"/>
            <a:ext cx="3553427" cy="1562582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9283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4C0705A-9F6D-0949-9DA0-5DCD062B7A32}"/>
              </a:ext>
            </a:extLst>
          </p:cNvPr>
          <p:cNvGrpSpPr/>
          <p:nvPr/>
        </p:nvGrpSpPr>
        <p:grpSpPr>
          <a:xfrm>
            <a:off x="8097278" y="1259435"/>
            <a:ext cx="3741940" cy="5234145"/>
            <a:chOff x="8097277" y="1406325"/>
            <a:chExt cx="3741940" cy="52341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331E07F-A38C-C143-AFE7-5628BC478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7277" y="5189157"/>
              <a:ext cx="3741939" cy="145131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0293BDB-3CDE-AF45-A20D-5E37C89E9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7278" y="1406325"/>
              <a:ext cx="3741939" cy="3741939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Event Queue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64B064-A98A-444D-A89E-25FD4DD34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11291B-6596-FA41-99E4-5AB55D0B96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563" y="1259436"/>
            <a:ext cx="3498701" cy="298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7956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4C0705A-9F6D-0949-9DA0-5DCD062B7A32}"/>
              </a:ext>
            </a:extLst>
          </p:cNvPr>
          <p:cNvGrpSpPr/>
          <p:nvPr/>
        </p:nvGrpSpPr>
        <p:grpSpPr>
          <a:xfrm>
            <a:off x="8097278" y="1259435"/>
            <a:ext cx="3741940" cy="5234145"/>
            <a:chOff x="8097277" y="1406325"/>
            <a:chExt cx="3741940" cy="52341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331E07F-A38C-C143-AFE7-5628BC478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7277" y="5189157"/>
              <a:ext cx="3741939" cy="145131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0293BDB-3CDE-AF45-A20D-5E37C89E9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7278" y="1406325"/>
              <a:ext cx="3741939" cy="3741939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Event Queue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64B064-A98A-444D-A89E-25FD4DD34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36E544-11C3-FA48-A0AB-F234E2B50F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039" y="1259435"/>
            <a:ext cx="6646449" cy="546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35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4C0705A-9F6D-0949-9DA0-5DCD062B7A32}"/>
              </a:ext>
            </a:extLst>
          </p:cNvPr>
          <p:cNvGrpSpPr/>
          <p:nvPr/>
        </p:nvGrpSpPr>
        <p:grpSpPr>
          <a:xfrm>
            <a:off x="8097278" y="1259435"/>
            <a:ext cx="3741940" cy="5234145"/>
            <a:chOff x="8097277" y="1406325"/>
            <a:chExt cx="3741940" cy="52341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331E07F-A38C-C143-AFE7-5628BC478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7277" y="5189157"/>
              <a:ext cx="3741939" cy="145131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0293BDB-3CDE-AF45-A20D-5E37C89E9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7278" y="1406325"/>
              <a:ext cx="3741939" cy="3741939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Event Queue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64B064-A98A-444D-A89E-25FD4DD34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997BBA-ACD7-DD4B-88AC-8BDB904901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564" y="1259435"/>
            <a:ext cx="6592051" cy="327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524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4C0705A-9F6D-0949-9DA0-5DCD062B7A32}"/>
              </a:ext>
            </a:extLst>
          </p:cNvPr>
          <p:cNvGrpSpPr/>
          <p:nvPr/>
        </p:nvGrpSpPr>
        <p:grpSpPr>
          <a:xfrm>
            <a:off x="8097278" y="1259435"/>
            <a:ext cx="3741940" cy="5234145"/>
            <a:chOff x="8097277" y="1406325"/>
            <a:chExt cx="3741940" cy="52341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331E07F-A38C-C143-AFE7-5628BC478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7277" y="5189157"/>
              <a:ext cx="3741939" cy="145131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0293BDB-3CDE-AF45-A20D-5E37C89E9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7278" y="1406325"/>
              <a:ext cx="3741939" cy="3741939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Event Queue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64B064-A98A-444D-A89E-25FD4DD34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7FC6F59-019C-EF42-AA3D-CCADBDB760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376" y="1259435"/>
            <a:ext cx="5309725" cy="546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67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4C0705A-9F6D-0949-9DA0-5DCD062B7A32}"/>
              </a:ext>
            </a:extLst>
          </p:cNvPr>
          <p:cNvGrpSpPr/>
          <p:nvPr/>
        </p:nvGrpSpPr>
        <p:grpSpPr>
          <a:xfrm>
            <a:off x="8097278" y="1259435"/>
            <a:ext cx="3741940" cy="5234145"/>
            <a:chOff x="8097277" y="1406325"/>
            <a:chExt cx="3741940" cy="52341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331E07F-A38C-C143-AFE7-5628BC478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7277" y="5189157"/>
              <a:ext cx="3741939" cy="145131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0293BDB-3CDE-AF45-A20D-5E37C89E9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7278" y="1406325"/>
              <a:ext cx="3741939" cy="3741939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Event Queue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64B064-A98A-444D-A89E-25FD4DD34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196AAC-F213-B54A-88AF-0ED54B11B9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546" y="1259435"/>
            <a:ext cx="7245799" cy="517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497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4C0705A-9F6D-0949-9DA0-5DCD062B7A32}"/>
              </a:ext>
            </a:extLst>
          </p:cNvPr>
          <p:cNvGrpSpPr/>
          <p:nvPr/>
        </p:nvGrpSpPr>
        <p:grpSpPr>
          <a:xfrm>
            <a:off x="8097278" y="1259435"/>
            <a:ext cx="3741940" cy="5234145"/>
            <a:chOff x="8097277" y="1406325"/>
            <a:chExt cx="3741940" cy="52341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331E07F-A38C-C143-AFE7-5628BC478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7277" y="5189157"/>
              <a:ext cx="3741939" cy="145131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0293BDB-3CDE-AF45-A20D-5E37C89E9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7278" y="1406325"/>
              <a:ext cx="3741939" cy="3741939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Event Queue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64B064-A98A-444D-A89E-25FD4DD34F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BF1FFB-89B0-2B44-AC6E-783F8C579C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717" y="1259435"/>
            <a:ext cx="6197359" cy="546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219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Logical Time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F77284-34E9-B445-BFB0-BF52B33E099C}"/>
              </a:ext>
            </a:extLst>
          </p:cNvPr>
          <p:cNvSpPr/>
          <p:nvPr/>
        </p:nvSpPr>
        <p:spPr>
          <a:xfrm>
            <a:off x="3518704" y="2338086"/>
            <a:ext cx="1018572" cy="101857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3262"/>
                </a:solidFill>
              </a:rPr>
              <a:t>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79D672-7874-DE4F-9713-D793B5171956}"/>
              </a:ext>
            </a:extLst>
          </p:cNvPr>
          <p:cNvSpPr/>
          <p:nvPr/>
        </p:nvSpPr>
        <p:spPr>
          <a:xfrm>
            <a:off x="3518704" y="4284562"/>
            <a:ext cx="1018572" cy="101857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3262"/>
                </a:solidFill>
              </a:rPr>
              <a:t>B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0CBAD4-1DA6-8E42-845A-E016CFC72860}"/>
              </a:ext>
            </a:extLst>
          </p:cNvPr>
          <p:cNvSpPr/>
          <p:nvPr/>
        </p:nvSpPr>
        <p:spPr>
          <a:xfrm>
            <a:off x="7353783" y="3265990"/>
            <a:ext cx="1018572" cy="101857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3262"/>
                </a:solidFill>
              </a:rPr>
              <a:t>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70A4B1-8811-7F4E-9233-A018D40ED1D1}"/>
              </a:ext>
            </a:extLst>
          </p:cNvPr>
          <p:cNvSpPr/>
          <p:nvPr/>
        </p:nvSpPr>
        <p:spPr>
          <a:xfrm>
            <a:off x="5795059" y="1493949"/>
            <a:ext cx="300941" cy="4814254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layer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52B00B77-E236-8449-9230-E1C602BE2549}"/>
              </a:ext>
            </a:extLst>
          </p:cNvPr>
          <p:cNvCxnSpPr>
            <a:stCxn id="7" idx="3"/>
          </p:cNvCxnSpPr>
          <p:nvPr/>
        </p:nvCxnSpPr>
        <p:spPr>
          <a:xfrm>
            <a:off x="4537276" y="2847372"/>
            <a:ext cx="2816507" cy="717631"/>
          </a:xfrm>
          <a:prstGeom prst="bentConnector3">
            <a:avLst>
              <a:gd name="adj1" fmla="val 6520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85436644-127C-E748-96CE-4083DECE657E}"/>
              </a:ext>
            </a:extLst>
          </p:cNvPr>
          <p:cNvCxnSpPr>
            <a:stCxn id="13" idx="3"/>
          </p:cNvCxnSpPr>
          <p:nvPr/>
        </p:nvCxnSpPr>
        <p:spPr>
          <a:xfrm flipV="1">
            <a:off x="4537276" y="3993266"/>
            <a:ext cx="2816507" cy="800582"/>
          </a:xfrm>
          <a:prstGeom prst="bentConnector3">
            <a:avLst>
              <a:gd name="adj1" fmla="val 6520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2906D6CC-B229-8942-8C75-D57F58D8C560}"/>
              </a:ext>
            </a:extLst>
          </p:cNvPr>
          <p:cNvSpPr/>
          <p:nvPr/>
        </p:nvSpPr>
        <p:spPr>
          <a:xfrm>
            <a:off x="4826643" y="2338086"/>
            <a:ext cx="416689" cy="4166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FED375-F626-E841-9625-8771233C1F3F}"/>
              </a:ext>
            </a:extLst>
          </p:cNvPr>
          <p:cNvSpPr/>
          <p:nvPr/>
        </p:nvSpPr>
        <p:spPr>
          <a:xfrm>
            <a:off x="6647727" y="4076217"/>
            <a:ext cx="416689" cy="4166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540550-9A61-814D-83F7-F4E19F67ED01}"/>
              </a:ext>
            </a:extLst>
          </p:cNvPr>
          <p:cNvSpPr txBox="1"/>
          <p:nvPr/>
        </p:nvSpPr>
        <p:spPr>
          <a:xfrm>
            <a:off x="6459167" y="5366359"/>
            <a:ext cx="4369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t1 &lt; t2</a:t>
            </a:r>
          </a:p>
          <a:p>
            <a:r>
              <a:rPr lang="en-US" dirty="0"/>
              <a:t>Messages are handled in timestamped order.</a:t>
            </a:r>
          </a:p>
        </p:txBody>
      </p:sp>
    </p:spTree>
    <p:extLst>
      <p:ext uri="{BB962C8B-B14F-4D97-AF65-F5344CB8AC3E}">
        <p14:creationId xmlns:p14="http://schemas.microsoft.com/office/powerpoint/2010/main" val="1487729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0.00047 C 0.04753 -0.00764 0.09505 -0.01505 0.1151 -0.00047 C 0.13516 0.01435 0.11406 0.0706 0.12031 0.08819 C 0.1263 0.10555 0.14609 0.10486 0.15195 0.10463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91" y="4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4C0705A-9F6D-0949-9DA0-5DCD062B7A32}"/>
              </a:ext>
            </a:extLst>
          </p:cNvPr>
          <p:cNvGrpSpPr/>
          <p:nvPr/>
        </p:nvGrpSpPr>
        <p:grpSpPr>
          <a:xfrm>
            <a:off x="8097278" y="1259435"/>
            <a:ext cx="3741940" cy="5234145"/>
            <a:chOff x="8097277" y="1406325"/>
            <a:chExt cx="3741940" cy="52341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331E07F-A38C-C143-AFE7-5628BC478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7277" y="5189157"/>
              <a:ext cx="3741939" cy="145131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0293BDB-3CDE-AF45-A20D-5E37C89E9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7278" y="1406325"/>
              <a:ext cx="3741939" cy="3741939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Reaction Queue </a:t>
            </a:r>
            <a:r>
              <a:rPr lang="en-US" sz="1800" dirty="0">
                <a:solidFill>
                  <a:srgbClr val="B9D9EB"/>
                </a:solidFill>
              </a:rPr>
              <a:t>(EQ w/ subtle changes)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70DD74F-9FD3-ED47-991B-7623691188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763" y="1259435"/>
            <a:ext cx="6457657" cy="548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2918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4C0705A-9F6D-0949-9DA0-5DCD062B7A32}"/>
              </a:ext>
            </a:extLst>
          </p:cNvPr>
          <p:cNvGrpSpPr/>
          <p:nvPr/>
        </p:nvGrpSpPr>
        <p:grpSpPr>
          <a:xfrm>
            <a:off x="8097278" y="1259435"/>
            <a:ext cx="3741940" cy="5234145"/>
            <a:chOff x="8097277" y="1406325"/>
            <a:chExt cx="3741940" cy="52341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331E07F-A38C-C143-AFE7-5628BC478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7277" y="5189157"/>
              <a:ext cx="3741939" cy="145131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0293BDB-3CDE-AF45-A20D-5E37C89E9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7278" y="1406325"/>
              <a:ext cx="3741939" cy="3741939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Reaction Queue </a:t>
            </a:r>
            <a:r>
              <a:rPr lang="en-US" sz="1800" dirty="0">
                <a:solidFill>
                  <a:srgbClr val="B9D9EB"/>
                </a:solidFill>
              </a:rPr>
              <a:t>(EQ w/ subtle changes)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4AEA35-C791-574B-9161-6790EBA3E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570" y="1259435"/>
            <a:ext cx="7675181" cy="503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243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FC1BAD4-65E4-614B-ACE3-EE979E0ECC9C}"/>
              </a:ext>
            </a:extLst>
          </p:cNvPr>
          <p:cNvGrpSpPr/>
          <p:nvPr/>
        </p:nvGrpSpPr>
        <p:grpSpPr>
          <a:xfrm>
            <a:off x="8097278" y="1259435"/>
            <a:ext cx="3741940" cy="5234145"/>
            <a:chOff x="8097277" y="1406325"/>
            <a:chExt cx="3741940" cy="523414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0923180-05A2-7D40-97A2-FE0D4505A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7277" y="5189157"/>
              <a:ext cx="3741939" cy="145131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74F4D12-6E10-7543-930E-75467F4C1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7278" y="1406325"/>
              <a:ext cx="3741939" cy="3741939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LF Scheduler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F00BDA-7191-AD44-9FF1-76F0CA634B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589" y="1259435"/>
            <a:ext cx="6661591" cy="5509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5587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FC1BAD4-65E4-614B-ACE3-EE979E0ECC9C}"/>
              </a:ext>
            </a:extLst>
          </p:cNvPr>
          <p:cNvGrpSpPr/>
          <p:nvPr/>
        </p:nvGrpSpPr>
        <p:grpSpPr>
          <a:xfrm>
            <a:off x="8097278" y="1259435"/>
            <a:ext cx="3741940" cy="5234145"/>
            <a:chOff x="8097277" y="1406325"/>
            <a:chExt cx="3741940" cy="523414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0923180-05A2-7D40-97A2-FE0D4505A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7277" y="5189157"/>
              <a:ext cx="3741939" cy="145131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74F4D12-6E10-7543-930E-75467F4C1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7278" y="1406325"/>
              <a:ext cx="3741939" cy="3741939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LF Scheduler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FCBFAB-87E6-414D-BBD7-8E66CDB4D8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684" y="1259435"/>
            <a:ext cx="76200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8975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FC1BAD4-65E4-614B-ACE3-EE979E0ECC9C}"/>
              </a:ext>
            </a:extLst>
          </p:cNvPr>
          <p:cNvGrpSpPr/>
          <p:nvPr/>
        </p:nvGrpSpPr>
        <p:grpSpPr>
          <a:xfrm>
            <a:off x="8097278" y="1259435"/>
            <a:ext cx="3741940" cy="5234145"/>
            <a:chOff x="8097277" y="1406325"/>
            <a:chExt cx="3741940" cy="523414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0923180-05A2-7D40-97A2-FE0D4505A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7277" y="5189157"/>
              <a:ext cx="3741939" cy="145131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74F4D12-6E10-7543-930E-75467F4C1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7278" y="1406325"/>
              <a:ext cx="3741939" cy="3741939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LF Scheduler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58903-4072-334F-9993-5894A39F5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472" y="1259435"/>
            <a:ext cx="4283569" cy="545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8671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FC1BAD4-65E4-614B-ACE3-EE979E0ECC9C}"/>
              </a:ext>
            </a:extLst>
          </p:cNvPr>
          <p:cNvGrpSpPr/>
          <p:nvPr/>
        </p:nvGrpSpPr>
        <p:grpSpPr>
          <a:xfrm>
            <a:off x="8097278" y="1259435"/>
            <a:ext cx="3741940" cy="5234145"/>
            <a:chOff x="8097277" y="1406325"/>
            <a:chExt cx="3741940" cy="523414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0923180-05A2-7D40-97A2-FE0D4505A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7277" y="5189157"/>
              <a:ext cx="3741939" cy="145131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74F4D12-6E10-7543-930E-75467F4C1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7278" y="1406325"/>
              <a:ext cx="3741939" cy="3741939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LF Scheduler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58903-4072-334F-9993-5894A39F5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472" y="1259435"/>
            <a:ext cx="4283569" cy="545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477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FC1BAD4-65E4-614B-ACE3-EE979E0ECC9C}"/>
              </a:ext>
            </a:extLst>
          </p:cNvPr>
          <p:cNvGrpSpPr/>
          <p:nvPr/>
        </p:nvGrpSpPr>
        <p:grpSpPr>
          <a:xfrm>
            <a:off x="8097278" y="1259435"/>
            <a:ext cx="3741940" cy="5234145"/>
            <a:chOff x="8097277" y="1406325"/>
            <a:chExt cx="3741940" cy="523414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0923180-05A2-7D40-97A2-FE0D4505A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7277" y="5189157"/>
              <a:ext cx="3741939" cy="145131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74F4D12-6E10-7543-930E-75467F4C1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7278" y="1406325"/>
              <a:ext cx="3741939" cy="3741939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LF Scheduler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6E30E7-600C-BE45-9F20-1B8F0917A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42" y="1259435"/>
            <a:ext cx="70612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331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FC1BAD4-65E4-614B-ACE3-EE979E0ECC9C}"/>
              </a:ext>
            </a:extLst>
          </p:cNvPr>
          <p:cNvGrpSpPr/>
          <p:nvPr/>
        </p:nvGrpSpPr>
        <p:grpSpPr>
          <a:xfrm>
            <a:off x="8097278" y="1259435"/>
            <a:ext cx="3741940" cy="5234145"/>
            <a:chOff x="8097277" y="1406325"/>
            <a:chExt cx="3741940" cy="523414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0923180-05A2-7D40-97A2-FE0D4505A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7277" y="5189157"/>
              <a:ext cx="3741939" cy="145131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74F4D12-6E10-7543-930E-75467F4C1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7278" y="1406325"/>
              <a:ext cx="3741939" cy="3741939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LF Scheduler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A1116B-A5E6-DB43-8247-96925A7FEC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28" y="1259435"/>
            <a:ext cx="7734467" cy="465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124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FC1BAD4-65E4-614B-ACE3-EE979E0ECC9C}"/>
              </a:ext>
            </a:extLst>
          </p:cNvPr>
          <p:cNvGrpSpPr/>
          <p:nvPr/>
        </p:nvGrpSpPr>
        <p:grpSpPr>
          <a:xfrm>
            <a:off x="8097278" y="1259435"/>
            <a:ext cx="3741940" cy="5234145"/>
            <a:chOff x="8097277" y="1406325"/>
            <a:chExt cx="3741940" cy="523414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0923180-05A2-7D40-97A2-FE0D4505A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7277" y="5189157"/>
              <a:ext cx="3741939" cy="145131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74F4D12-6E10-7543-930E-75467F4C1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7278" y="1406325"/>
              <a:ext cx="3741939" cy="3741939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LF Scheduler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983B6A-CFA0-F842-AFC4-53C273EE97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002" y="1259435"/>
            <a:ext cx="75565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194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FC1BAD4-65E4-614B-ACE3-EE979E0ECC9C}"/>
              </a:ext>
            </a:extLst>
          </p:cNvPr>
          <p:cNvGrpSpPr/>
          <p:nvPr/>
        </p:nvGrpSpPr>
        <p:grpSpPr>
          <a:xfrm>
            <a:off x="8097278" y="1259435"/>
            <a:ext cx="3741940" cy="5234145"/>
            <a:chOff x="8097277" y="1406325"/>
            <a:chExt cx="3741940" cy="523414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0923180-05A2-7D40-97A2-FE0D4505A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7277" y="5189157"/>
              <a:ext cx="3741939" cy="145131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74F4D12-6E10-7543-930E-75467F4C1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7278" y="1406325"/>
              <a:ext cx="3741939" cy="3741939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Main Module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6D3A49-794C-FB4C-888B-7315D102A1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353" y="1259435"/>
            <a:ext cx="4339900" cy="552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133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Reactors and Lingua Franca (LF)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21C6F1-C17B-1947-9ABA-841EF1E37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546" y="1401351"/>
            <a:ext cx="8388908" cy="4439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AEEA25-CBD1-3945-9691-1D3919B3EC24}"/>
              </a:ext>
            </a:extLst>
          </p:cNvPr>
          <p:cNvSpPr txBox="1"/>
          <p:nvPr/>
        </p:nvSpPr>
        <p:spPr>
          <a:xfrm>
            <a:off x="8085459" y="5840452"/>
            <a:ext cx="224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Lohstroh</a:t>
            </a:r>
            <a:r>
              <a:rPr lang="en-US" dirty="0"/>
              <a:t> et al., 2019]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C9D85F-4500-3141-8473-B9FDEA44AF56}"/>
              </a:ext>
            </a:extLst>
          </p:cNvPr>
          <p:cNvSpPr txBox="1"/>
          <p:nvPr/>
        </p:nvSpPr>
        <p:spPr>
          <a:xfrm>
            <a:off x="1901546" y="5840452"/>
            <a:ext cx="4724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https://github.com/icyphy/lingua-franca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7504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FC1BAD4-65E4-614B-ACE3-EE979E0ECC9C}"/>
              </a:ext>
            </a:extLst>
          </p:cNvPr>
          <p:cNvGrpSpPr/>
          <p:nvPr/>
        </p:nvGrpSpPr>
        <p:grpSpPr>
          <a:xfrm>
            <a:off x="8097278" y="1259435"/>
            <a:ext cx="3741940" cy="5234145"/>
            <a:chOff x="8097277" y="1406325"/>
            <a:chExt cx="3741940" cy="523414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0923180-05A2-7D40-97A2-FE0D4505A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7277" y="5189157"/>
              <a:ext cx="3741939" cy="145131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74F4D12-6E10-7543-930E-75467F4C1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7278" y="1406325"/>
              <a:ext cx="3741939" cy="3741939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Main Module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7DBB519-6347-FD44-8F30-3F76DE6050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691" y="1259435"/>
            <a:ext cx="52959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737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Mapping LF into UCLID5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8E13AA-79E7-B048-9534-68F0A6029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9039" y="1631021"/>
            <a:ext cx="8593921" cy="474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243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Train Door Example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0DEB79-CB2F-6E4B-A84A-21E5FCED8CDB}"/>
              </a:ext>
            </a:extLst>
          </p:cNvPr>
          <p:cNvSpPr/>
          <p:nvPr/>
        </p:nvSpPr>
        <p:spPr>
          <a:xfrm>
            <a:off x="5832680" y="3248198"/>
            <a:ext cx="1859448" cy="11268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 1:</a:t>
            </a:r>
          </a:p>
          <a:p>
            <a:pPr algn="ctr"/>
            <a:r>
              <a:rPr lang="en-US" dirty="0"/>
              <a:t>Door unlocked,</a:t>
            </a:r>
          </a:p>
          <a:p>
            <a:pPr algn="ctr"/>
            <a:r>
              <a:rPr lang="en-US" dirty="0"/>
              <a:t>Train stopped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7F4819C-0C6D-B64B-A2F3-CC160D697535}"/>
              </a:ext>
            </a:extLst>
          </p:cNvPr>
          <p:cNvSpPr/>
          <p:nvPr/>
        </p:nvSpPr>
        <p:spPr>
          <a:xfrm>
            <a:off x="9764518" y="3248198"/>
            <a:ext cx="1786055" cy="11268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 2:</a:t>
            </a:r>
          </a:p>
          <a:p>
            <a:pPr algn="ctr"/>
            <a:r>
              <a:rPr lang="en-US" dirty="0"/>
              <a:t>Door locked,</a:t>
            </a:r>
          </a:p>
          <a:p>
            <a:pPr algn="ctr"/>
            <a:r>
              <a:rPr lang="en-US" dirty="0"/>
              <a:t>Train moving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BBF605-4028-9240-9532-11097F70BD83}"/>
              </a:ext>
            </a:extLst>
          </p:cNvPr>
          <p:cNvCxnSpPr/>
          <p:nvPr/>
        </p:nvCxnSpPr>
        <p:spPr>
          <a:xfrm>
            <a:off x="7692127" y="3715028"/>
            <a:ext cx="20723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7407FAD-40B6-8E4D-9B48-6F953D90E65F}"/>
              </a:ext>
            </a:extLst>
          </p:cNvPr>
          <p:cNvCxnSpPr/>
          <p:nvPr/>
        </p:nvCxnSpPr>
        <p:spPr>
          <a:xfrm flipH="1">
            <a:off x="7692127" y="4140031"/>
            <a:ext cx="20723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02F6B1A-E79E-AF41-998A-712B90C291F1}"/>
              </a:ext>
            </a:extLst>
          </p:cNvPr>
          <p:cNvSpPr txBox="1"/>
          <p:nvPr/>
        </p:nvSpPr>
        <p:spPr>
          <a:xfrm>
            <a:off x="8023317" y="3353421"/>
            <a:ext cx="1370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Button press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09165-685C-1E48-8BAA-4832DC7FDE2B}"/>
              </a:ext>
            </a:extLst>
          </p:cNvPr>
          <p:cNvSpPr txBox="1"/>
          <p:nvPr/>
        </p:nvSpPr>
        <p:spPr>
          <a:xfrm>
            <a:off x="5675628" y="4809593"/>
            <a:ext cx="6127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if Controller, Train, and Door are separated by a network?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6B58DE-4412-8545-B823-8F9100EE0173}"/>
              </a:ext>
            </a:extLst>
          </p:cNvPr>
          <p:cNvSpPr txBox="1"/>
          <p:nvPr/>
        </p:nvSpPr>
        <p:spPr>
          <a:xfrm>
            <a:off x="7071647" y="5180752"/>
            <a:ext cx="3267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Unsafe state: unlocked &amp; moving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8AF163-CA42-144B-8173-A4E59D29B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03" y="1966171"/>
            <a:ext cx="4778551" cy="35839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E539E1-16B3-594E-9C50-27E01598C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9360" y="2264477"/>
            <a:ext cx="1317923" cy="7413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02E8ED-FA81-7349-9821-89E57ADBE675}"/>
              </a:ext>
            </a:extLst>
          </p:cNvPr>
          <p:cNvSpPr txBox="1"/>
          <p:nvPr/>
        </p:nvSpPr>
        <p:spPr>
          <a:xfrm>
            <a:off x="9055862" y="2495669"/>
            <a:ext cx="1417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control car</a:t>
            </a:r>
          </a:p>
        </p:txBody>
      </p:sp>
    </p:spTree>
    <p:extLst>
      <p:ext uri="{BB962C8B-B14F-4D97-AF65-F5344CB8AC3E}">
        <p14:creationId xmlns:p14="http://schemas.microsoft.com/office/powerpoint/2010/main" val="180954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 err="1">
                <a:solidFill>
                  <a:srgbClr val="B9D9EB"/>
                </a:solidFill>
              </a:rPr>
              <a:t>TrainDoor.lf</a:t>
            </a:r>
            <a:r>
              <a:rPr lang="en-US" sz="4000" dirty="0">
                <a:solidFill>
                  <a:srgbClr val="B9D9EB"/>
                </a:solidFill>
              </a:rPr>
              <a:t> Demo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C05528-74B7-0444-8AF2-DDE33FA0F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2362"/>
            <a:ext cx="5857436" cy="57603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325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E5C09AB-C4D7-8E48-8059-9A79C39EF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9435"/>
            <a:ext cx="7260301" cy="46730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Related Work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4D0583-19B1-7940-A37B-98D811DA2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427" y="2196426"/>
            <a:ext cx="5051041" cy="373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1618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1443B04-3207-C347-9800-D133FB0F4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866" y="0"/>
            <a:ext cx="7620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0BA0CC-FEF6-984F-8412-BC1C58CB4E42}"/>
              </a:ext>
            </a:extLst>
          </p:cNvPr>
          <p:cNvSpPr txBox="1"/>
          <p:nvPr/>
        </p:nvSpPr>
        <p:spPr>
          <a:xfrm>
            <a:off x="10592844" y="6550223"/>
            <a:ext cx="1599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Sirjani</a:t>
            </a:r>
            <a:r>
              <a:rPr lang="en-US" sz="1400" dirty="0"/>
              <a:t> et al., 2020]</a:t>
            </a:r>
          </a:p>
        </p:txBody>
      </p:sp>
    </p:spTree>
    <p:extLst>
      <p:ext uri="{BB962C8B-B14F-4D97-AF65-F5344CB8AC3E}">
        <p14:creationId xmlns:p14="http://schemas.microsoft.com/office/powerpoint/2010/main" val="4304294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2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2994" y="2314938"/>
            <a:ext cx="9144000" cy="166312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B9D9EB"/>
                </a:solidFill>
              </a:rPr>
              <a:t>How do we go beyond event-based semantics?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0096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B4C51D-D9B1-4142-8BD8-3A7DABCB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095" y="1308156"/>
            <a:ext cx="9270899" cy="44319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Observation points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24E3FE-4FC6-6B41-A994-40226245D9BF}"/>
              </a:ext>
            </a:extLst>
          </p:cNvPr>
          <p:cNvSpPr txBox="1"/>
          <p:nvPr/>
        </p:nvSpPr>
        <p:spPr>
          <a:xfrm>
            <a:off x="3045934" y="5774475"/>
            <a:ext cx="67346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/>
              <a:t>To account for multithreaded / distributed executions</a:t>
            </a:r>
          </a:p>
          <a:p>
            <a:pPr marL="457200" indent="-457200">
              <a:buAutoNum type="arabicPeriod"/>
            </a:pPr>
            <a:r>
              <a:rPr lang="en-US" sz="2000" dirty="0"/>
              <a:t>To check for unsafe states during parallel executions</a:t>
            </a:r>
          </a:p>
        </p:txBody>
      </p:sp>
    </p:spTree>
    <p:extLst>
      <p:ext uri="{BB962C8B-B14F-4D97-AF65-F5344CB8AC3E}">
        <p14:creationId xmlns:p14="http://schemas.microsoft.com/office/powerpoint/2010/main" val="9679361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1D7AFDE-734C-D444-BA34-CD462113F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311" y="1575721"/>
            <a:ext cx="10487378" cy="46428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Code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108D63-97A7-6C45-A3D5-4900485549A8}"/>
              </a:ext>
            </a:extLst>
          </p:cNvPr>
          <p:cNvSpPr txBox="1"/>
          <p:nvPr/>
        </p:nvSpPr>
        <p:spPr>
          <a:xfrm>
            <a:off x="3363489" y="6355644"/>
            <a:ext cx="5465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https://github.com/lsk567/LF-UCLID-verification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634161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2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2994" y="2777923"/>
            <a:ext cx="9144000" cy="968649"/>
          </a:xfrm>
        </p:spPr>
        <p:txBody>
          <a:bodyPr/>
          <a:lstStyle/>
          <a:p>
            <a:r>
              <a:rPr lang="en-US" dirty="0">
                <a:solidFill>
                  <a:srgbClr val="B9D9EB"/>
                </a:solidFill>
              </a:rPr>
              <a:t>Thank you!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971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9D9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7722" y="2720865"/>
            <a:ext cx="8909272" cy="96864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3262"/>
                </a:solidFill>
              </a:rPr>
              <a:t>How LF works behind the scene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003262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32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0990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2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2994" y="2777923"/>
            <a:ext cx="9144000" cy="968649"/>
          </a:xfrm>
        </p:spPr>
        <p:txBody>
          <a:bodyPr/>
          <a:lstStyle/>
          <a:p>
            <a:r>
              <a:rPr lang="en-US" dirty="0">
                <a:solidFill>
                  <a:srgbClr val="B9D9EB"/>
                </a:solidFill>
              </a:rPr>
              <a:t>Backup slides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0061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Verifying Cyber-Physical Systems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5B91EC-7E05-2345-A827-2CEB01FB3683}"/>
              </a:ext>
            </a:extLst>
          </p:cNvPr>
          <p:cNvSpPr/>
          <p:nvPr/>
        </p:nvSpPr>
        <p:spPr>
          <a:xfrm>
            <a:off x="3414505" y="1998638"/>
            <a:ext cx="1651820" cy="1524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Cyber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16C86D-C36F-5E49-A46F-24C74F529497}"/>
              </a:ext>
            </a:extLst>
          </p:cNvPr>
          <p:cNvSpPr/>
          <p:nvPr/>
        </p:nvSpPr>
        <p:spPr>
          <a:xfrm>
            <a:off x="7228862" y="1998638"/>
            <a:ext cx="1651820" cy="1524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Physical</a:t>
            </a:r>
          </a:p>
        </p:txBody>
      </p: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D786F2E5-536F-2042-A07C-7CFDAE381CE3}"/>
              </a:ext>
            </a:extLst>
          </p:cNvPr>
          <p:cNvSpPr/>
          <p:nvPr/>
        </p:nvSpPr>
        <p:spPr>
          <a:xfrm>
            <a:off x="5555720" y="2619005"/>
            <a:ext cx="1183747" cy="283266"/>
          </a:xfrm>
          <a:prstGeom prst="left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E60634-9D52-6349-B61E-58C0B91FCE56}"/>
              </a:ext>
            </a:extLst>
          </p:cNvPr>
          <p:cNvSpPr txBox="1"/>
          <p:nvPr/>
        </p:nvSpPr>
        <p:spPr>
          <a:xfrm>
            <a:off x="2807919" y="3865118"/>
            <a:ext cx="78630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the cyber part alone, there are a few questions to consider:</a:t>
            </a:r>
          </a:p>
          <a:p>
            <a:pPr marL="342900" indent="-342900">
              <a:buAutoNum type="arabicPeriod"/>
            </a:pPr>
            <a:r>
              <a:rPr lang="en-US" dirty="0"/>
              <a:t>Correctness of reaction code</a:t>
            </a:r>
          </a:p>
          <a:p>
            <a:pPr marL="342900" indent="-342900">
              <a:buAutoNum type="arabicPeriod"/>
            </a:pPr>
            <a:r>
              <a:rPr lang="en-US" dirty="0"/>
              <a:t>Schedulability</a:t>
            </a:r>
          </a:p>
          <a:p>
            <a:pPr marL="342900" indent="-342900">
              <a:buAutoNum type="arabicPeriod"/>
            </a:pPr>
            <a:r>
              <a:rPr lang="en-US" dirty="0"/>
              <a:t>Single-threaded, multi-threaded, distributed executions</a:t>
            </a:r>
          </a:p>
          <a:p>
            <a:pPr marL="342900" indent="-342900">
              <a:buAutoNum type="arabicPeriod"/>
            </a:pPr>
            <a:r>
              <a:rPr lang="en-US" dirty="0"/>
              <a:t>Uncertainties (network delay, sensor output, etc.)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Properties related to these questions can be specified using pre/post conditions, and Linear Temporal Logic (LTL).</a:t>
            </a:r>
          </a:p>
        </p:txBody>
      </p:sp>
    </p:spTree>
    <p:extLst>
      <p:ext uri="{BB962C8B-B14F-4D97-AF65-F5344CB8AC3E}">
        <p14:creationId xmlns:p14="http://schemas.microsoft.com/office/powerpoint/2010/main" val="2556473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4C0705A-9F6D-0949-9DA0-5DCD062B7A32}"/>
              </a:ext>
            </a:extLst>
          </p:cNvPr>
          <p:cNvGrpSpPr/>
          <p:nvPr/>
        </p:nvGrpSpPr>
        <p:grpSpPr>
          <a:xfrm>
            <a:off x="8097278" y="1259435"/>
            <a:ext cx="3741940" cy="5234145"/>
            <a:chOff x="8097277" y="1406325"/>
            <a:chExt cx="3741940" cy="523414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331E07F-A38C-C143-AFE7-5628BC478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7277" y="5189157"/>
              <a:ext cx="3741939" cy="145131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0293BDB-3CDE-AF45-A20D-5E37C89E9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7278" y="1406325"/>
              <a:ext cx="3741939" cy="3741939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Template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91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A simple example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967F91-E844-9746-B62A-7730A406A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341" y="3116062"/>
            <a:ext cx="4612944" cy="17891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AA4D76-F12C-2146-9467-3B9995CD1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7" y="1163256"/>
            <a:ext cx="5694744" cy="56947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737F46-B93B-4B4E-937B-EDC5D478D738}"/>
              </a:ext>
            </a:extLst>
          </p:cNvPr>
          <p:cNvSpPr txBox="1"/>
          <p:nvPr/>
        </p:nvSpPr>
        <p:spPr>
          <a:xfrm>
            <a:off x="6810476" y="4905195"/>
            <a:ext cx="400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Graphical representation of the topology</a:t>
            </a:r>
          </a:p>
        </p:txBody>
      </p:sp>
    </p:spTree>
    <p:extLst>
      <p:ext uri="{BB962C8B-B14F-4D97-AF65-F5344CB8AC3E}">
        <p14:creationId xmlns:p14="http://schemas.microsoft.com/office/powerpoint/2010/main" val="711656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A simple example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967F91-E844-9746-B62A-7730A406A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438" y="4399111"/>
            <a:ext cx="4612944" cy="17891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AA4D76-F12C-2146-9467-3B9995CD1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7" y="1163256"/>
            <a:ext cx="5694744" cy="56947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737F46-B93B-4B4E-937B-EDC5D478D738}"/>
              </a:ext>
            </a:extLst>
          </p:cNvPr>
          <p:cNvSpPr txBox="1"/>
          <p:nvPr/>
        </p:nvSpPr>
        <p:spPr>
          <a:xfrm>
            <a:off x="6793573" y="6188244"/>
            <a:ext cx="400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Graphical representation of the topology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01DD29-57DC-A842-AE6A-62169BC8B1B7}"/>
              </a:ext>
            </a:extLst>
          </p:cNvPr>
          <p:cNvSpPr/>
          <p:nvPr/>
        </p:nvSpPr>
        <p:spPr>
          <a:xfrm>
            <a:off x="7721959" y="1996591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43FEF9-FB53-454A-B90C-335285E7B15F}"/>
              </a:ext>
            </a:extLst>
          </p:cNvPr>
          <p:cNvSpPr/>
          <p:nvPr/>
        </p:nvSpPr>
        <p:spPr>
          <a:xfrm>
            <a:off x="8296131" y="1996591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863F15-589B-F648-8217-BE8F870A8101}"/>
              </a:ext>
            </a:extLst>
          </p:cNvPr>
          <p:cNvSpPr/>
          <p:nvPr/>
        </p:nvSpPr>
        <p:spPr>
          <a:xfrm>
            <a:off x="8870303" y="1996591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4A3FA-83DF-DC41-8508-03C5DBDC6DBD}"/>
              </a:ext>
            </a:extLst>
          </p:cNvPr>
          <p:cNvSpPr txBox="1"/>
          <p:nvPr/>
        </p:nvSpPr>
        <p:spPr>
          <a:xfrm>
            <a:off x="6490438" y="2124901"/>
            <a:ext cx="861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EventQ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ED7B31-BB2C-3C48-AFA6-3475BB6FAC24}"/>
              </a:ext>
            </a:extLst>
          </p:cNvPr>
          <p:cNvSpPr txBox="1"/>
          <p:nvPr/>
        </p:nvSpPr>
        <p:spPr>
          <a:xfrm>
            <a:off x="6490438" y="3262006"/>
            <a:ext cx="115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ReactionQ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7F9097-B4DD-6940-8493-8D30FC517C28}"/>
              </a:ext>
            </a:extLst>
          </p:cNvPr>
          <p:cNvSpPr/>
          <p:nvPr/>
        </p:nvSpPr>
        <p:spPr>
          <a:xfrm>
            <a:off x="7721959" y="3144664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B8B5AA-F74F-234E-BBC2-7FC6D7E258BD}"/>
              </a:ext>
            </a:extLst>
          </p:cNvPr>
          <p:cNvSpPr/>
          <p:nvPr/>
        </p:nvSpPr>
        <p:spPr>
          <a:xfrm>
            <a:off x="8296131" y="3144664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6FF09B-092C-7540-A77B-5216B1DEDBD8}"/>
              </a:ext>
            </a:extLst>
          </p:cNvPr>
          <p:cNvSpPr/>
          <p:nvPr/>
        </p:nvSpPr>
        <p:spPr>
          <a:xfrm>
            <a:off x="8870303" y="3144664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9451DB-ED64-C94F-981F-E8C99D9BB010}"/>
              </a:ext>
            </a:extLst>
          </p:cNvPr>
          <p:cNvSpPr txBox="1"/>
          <p:nvPr/>
        </p:nvSpPr>
        <p:spPr>
          <a:xfrm>
            <a:off x="7648897" y="2591698"/>
            <a:ext cx="286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Sorting events by timestamp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1B69CC-91A1-0B42-A002-2C012CF12CCE}"/>
              </a:ext>
            </a:extLst>
          </p:cNvPr>
          <p:cNvSpPr txBox="1"/>
          <p:nvPr/>
        </p:nvSpPr>
        <p:spPr>
          <a:xfrm>
            <a:off x="7648896" y="3738698"/>
            <a:ext cx="2682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Sorting events by topology</a:t>
            </a:r>
          </a:p>
        </p:txBody>
      </p:sp>
    </p:spTree>
    <p:extLst>
      <p:ext uri="{BB962C8B-B14F-4D97-AF65-F5344CB8AC3E}">
        <p14:creationId xmlns:p14="http://schemas.microsoft.com/office/powerpoint/2010/main" val="781816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A simple example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967F91-E844-9746-B62A-7730A406A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438" y="4399111"/>
            <a:ext cx="4612944" cy="17891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AA4D76-F12C-2146-9467-3B9995CD1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17" y="1163256"/>
            <a:ext cx="5694744" cy="56947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6737F46-B93B-4B4E-937B-EDC5D478D738}"/>
              </a:ext>
            </a:extLst>
          </p:cNvPr>
          <p:cNvSpPr txBox="1"/>
          <p:nvPr/>
        </p:nvSpPr>
        <p:spPr>
          <a:xfrm>
            <a:off x="6793573" y="6188244"/>
            <a:ext cx="400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Graphical representation of the topology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01DD29-57DC-A842-AE6A-62169BC8B1B7}"/>
              </a:ext>
            </a:extLst>
          </p:cNvPr>
          <p:cNvSpPr/>
          <p:nvPr/>
        </p:nvSpPr>
        <p:spPr>
          <a:xfrm>
            <a:off x="7721959" y="1996591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startup</a:t>
            </a:r>
          </a:p>
          <a:p>
            <a:pPr algn="ctr"/>
            <a:r>
              <a:rPr lang="en-US" sz="1000" dirty="0"/>
              <a:t>t = 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43FEF9-FB53-454A-B90C-335285E7B15F}"/>
              </a:ext>
            </a:extLst>
          </p:cNvPr>
          <p:cNvSpPr/>
          <p:nvPr/>
        </p:nvSpPr>
        <p:spPr>
          <a:xfrm>
            <a:off x="8296131" y="1996591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863F15-589B-F648-8217-BE8F870A8101}"/>
              </a:ext>
            </a:extLst>
          </p:cNvPr>
          <p:cNvSpPr/>
          <p:nvPr/>
        </p:nvSpPr>
        <p:spPr>
          <a:xfrm>
            <a:off x="8870303" y="1996591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E4A3FA-83DF-DC41-8508-03C5DBDC6DBD}"/>
              </a:ext>
            </a:extLst>
          </p:cNvPr>
          <p:cNvSpPr txBox="1"/>
          <p:nvPr/>
        </p:nvSpPr>
        <p:spPr>
          <a:xfrm>
            <a:off x="6490438" y="2124901"/>
            <a:ext cx="861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EventQ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ED7B31-BB2C-3C48-AFA6-3475BB6FAC24}"/>
              </a:ext>
            </a:extLst>
          </p:cNvPr>
          <p:cNvSpPr txBox="1"/>
          <p:nvPr/>
        </p:nvSpPr>
        <p:spPr>
          <a:xfrm>
            <a:off x="6490438" y="3262006"/>
            <a:ext cx="115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ReactionQ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7F9097-B4DD-6940-8493-8D30FC517C28}"/>
              </a:ext>
            </a:extLst>
          </p:cNvPr>
          <p:cNvSpPr/>
          <p:nvPr/>
        </p:nvSpPr>
        <p:spPr>
          <a:xfrm>
            <a:off x="7721959" y="3144664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3B8B5AA-F74F-234E-BBC2-7FC6D7E258BD}"/>
              </a:ext>
            </a:extLst>
          </p:cNvPr>
          <p:cNvSpPr/>
          <p:nvPr/>
        </p:nvSpPr>
        <p:spPr>
          <a:xfrm>
            <a:off x="8296131" y="3144664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86FF09B-092C-7540-A77B-5216B1DEDBD8}"/>
              </a:ext>
            </a:extLst>
          </p:cNvPr>
          <p:cNvSpPr/>
          <p:nvPr/>
        </p:nvSpPr>
        <p:spPr>
          <a:xfrm>
            <a:off x="8870303" y="3144664"/>
            <a:ext cx="574172" cy="57873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F9451DB-ED64-C94F-981F-E8C99D9BB010}"/>
              </a:ext>
            </a:extLst>
          </p:cNvPr>
          <p:cNvSpPr txBox="1"/>
          <p:nvPr/>
        </p:nvSpPr>
        <p:spPr>
          <a:xfrm>
            <a:off x="7648897" y="2591698"/>
            <a:ext cx="286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Sorting events by timestamp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1B69CC-91A1-0B42-A002-2C012CF12CCE}"/>
              </a:ext>
            </a:extLst>
          </p:cNvPr>
          <p:cNvSpPr txBox="1"/>
          <p:nvPr/>
        </p:nvSpPr>
        <p:spPr>
          <a:xfrm>
            <a:off x="7648896" y="3738698"/>
            <a:ext cx="2682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Sorting events by topology</a:t>
            </a:r>
          </a:p>
        </p:txBody>
      </p:sp>
    </p:spTree>
    <p:extLst>
      <p:ext uri="{BB962C8B-B14F-4D97-AF65-F5344CB8AC3E}">
        <p14:creationId xmlns:p14="http://schemas.microsoft.com/office/powerpoint/2010/main" val="33679921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6.15" id="{68C62233-8842-934D-BB3B-268B77F9039C}" vid="{D70E84A8-2553-FD43-A528-B0495E5D08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13350</TotalTime>
  <Words>836</Words>
  <Application>Microsoft Macintosh PowerPoint</Application>
  <PresentationFormat>Widescreen</PresentationFormat>
  <Paragraphs>275</Paragraphs>
  <Slides>62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6" baseType="lpstr">
      <vt:lpstr>Arial</vt:lpstr>
      <vt:lpstr>Calibri</vt:lpstr>
      <vt:lpstr>Calibri Light</vt:lpstr>
      <vt:lpstr>Office Theme</vt:lpstr>
      <vt:lpstr>Verifying Lingua Franca  using UCLID5</vt:lpstr>
      <vt:lpstr>Cyber-Physical Systems (CPS)</vt:lpstr>
      <vt:lpstr>Actor Model</vt:lpstr>
      <vt:lpstr>Logical Time</vt:lpstr>
      <vt:lpstr>Reactors and Lingua Franca (LF)</vt:lpstr>
      <vt:lpstr>How LF works behind the scene</vt:lpstr>
      <vt:lpstr>A simple example</vt:lpstr>
      <vt:lpstr>A simple example</vt:lpstr>
      <vt:lpstr>A simple example</vt:lpstr>
      <vt:lpstr>A simple example</vt:lpstr>
      <vt:lpstr>A simple example</vt:lpstr>
      <vt:lpstr>A simple example</vt:lpstr>
      <vt:lpstr>A simple example</vt:lpstr>
      <vt:lpstr>A simple example</vt:lpstr>
      <vt:lpstr>A simple example</vt:lpstr>
      <vt:lpstr>A simple example</vt:lpstr>
      <vt:lpstr>Another quick example…</vt:lpstr>
      <vt:lpstr>Another quick example…</vt:lpstr>
      <vt:lpstr>Another quick example…</vt:lpstr>
      <vt:lpstr>System can be complex</vt:lpstr>
      <vt:lpstr>UCLID5</vt:lpstr>
      <vt:lpstr>Verification Problem</vt:lpstr>
      <vt:lpstr>Translating LF to UCLID5</vt:lpstr>
      <vt:lpstr>Translation approach</vt:lpstr>
      <vt:lpstr>Mapping LF into UCLID5</vt:lpstr>
      <vt:lpstr>Common</vt:lpstr>
      <vt:lpstr>Reactor A</vt:lpstr>
      <vt:lpstr>Reactor A</vt:lpstr>
      <vt:lpstr>Reactor A</vt:lpstr>
      <vt:lpstr>Reactor A</vt:lpstr>
      <vt:lpstr>Reactor B</vt:lpstr>
      <vt:lpstr>Reactor B</vt:lpstr>
      <vt:lpstr>Mapping LF into UCLID5</vt:lpstr>
      <vt:lpstr>Event Queue</vt:lpstr>
      <vt:lpstr>Event Queue</vt:lpstr>
      <vt:lpstr>Event Queue</vt:lpstr>
      <vt:lpstr>Event Queue</vt:lpstr>
      <vt:lpstr>Event Queue</vt:lpstr>
      <vt:lpstr>Event Queue</vt:lpstr>
      <vt:lpstr>Reaction Queue (EQ w/ subtle changes)</vt:lpstr>
      <vt:lpstr>Reaction Queue (EQ w/ subtle changes)</vt:lpstr>
      <vt:lpstr>LF Scheduler</vt:lpstr>
      <vt:lpstr>LF Scheduler</vt:lpstr>
      <vt:lpstr>LF Scheduler</vt:lpstr>
      <vt:lpstr>LF Scheduler</vt:lpstr>
      <vt:lpstr>LF Scheduler</vt:lpstr>
      <vt:lpstr>LF Scheduler</vt:lpstr>
      <vt:lpstr>LF Scheduler</vt:lpstr>
      <vt:lpstr>Main Module</vt:lpstr>
      <vt:lpstr>Main Module</vt:lpstr>
      <vt:lpstr>Mapping LF into UCLID5</vt:lpstr>
      <vt:lpstr>Train Door Example</vt:lpstr>
      <vt:lpstr>TrainDoor.lf Demo</vt:lpstr>
      <vt:lpstr>Related Work</vt:lpstr>
      <vt:lpstr>PowerPoint Presentation</vt:lpstr>
      <vt:lpstr>How do we go beyond event-based semantics?</vt:lpstr>
      <vt:lpstr>Observation points</vt:lpstr>
      <vt:lpstr>Code</vt:lpstr>
      <vt:lpstr>Thank you!</vt:lpstr>
      <vt:lpstr>Backup slides</vt:lpstr>
      <vt:lpstr>Verifying Cyber-Physical Systems</vt:lpstr>
      <vt:lpstr>Template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Several workflows</dc:title>
  <dc:creator>Shaokai Lin</dc:creator>
  <cp:lastModifiedBy>Shaokai Lin</cp:lastModifiedBy>
  <cp:revision>123</cp:revision>
  <dcterms:created xsi:type="dcterms:W3CDTF">2020-06-26T16:42:27Z</dcterms:created>
  <dcterms:modified xsi:type="dcterms:W3CDTF">2020-10-23T18:07:46Z</dcterms:modified>
</cp:coreProperties>
</file>